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 id="2147483760" r:id="rId2"/>
  </p:sldMasterIdLst>
  <p:notesMasterIdLst>
    <p:notesMasterId r:id="rId41"/>
  </p:notesMasterIdLst>
  <p:sldIdLst>
    <p:sldId id="256" r:id="rId3"/>
    <p:sldId id="319" r:id="rId4"/>
    <p:sldId id="504" r:id="rId5"/>
    <p:sldId id="507" r:id="rId6"/>
    <p:sldId id="509" r:id="rId7"/>
    <p:sldId id="508" r:id="rId8"/>
    <p:sldId id="510" r:id="rId9"/>
    <p:sldId id="511" r:id="rId10"/>
    <p:sldId id="514" r:id="rId11"/>
    <p:sldId id="512" r:id="rId12"/>
    <p:sldId id="513" r:id="rId13"/>
    <p:sldId id="515" r:id="rId14"/>
    <p:sldId id="517" r:id="rId15"/>
    <p:sldId id="518" r:id="rId16"/>
    <p:sldId id="519" r:id="rId17"/>
    <p:sldId id="521" r:id="rId18"/>
    <p:sldId id="522" r:id="rId19"/>
    <p:sldId id="523" r:id="rId20"/>
    <p:sldId id="524" r:id="rId21"/>
    <p:sldId id="525" r:id="rId22"/>
    <p:sldId id="526" r:id="rId23"/>
    <p:sldId id="527" r:id="rId24"/>
    <p:sldId id="530" r:id="rId25"/>
    <p:sldId id="529" r:id="rId26"/>
    <p:sldId id="540" r:id="rId27"/>
    <p:sldId id="541" r:id="rId28"/>
    <p:sldId id="531" r:id="rId29"/>
    <p:sldId id="532" r:id="rId30"/>
    <p:sldId id="533" r:id="rId31"/>
    <p:sldId id="534" r:id="rId32"/>
    <p:sldId id="535" r:id="rId33"/>
    <p:sldId id="536" r:id="rId34"/>
    <p:sldId id="537" r:id="rId35"/>
    <p:sldId id="538" r:id="rId36"/>
    <p:sldId id="539" r:id="rId37"/>
    <p:sldId id="446" r:id="rId38"/>
    <p:sldId id="447" r:id="rId39"/>
    <p:sldId id="503" r:id="rId40"/>
  </p:sldIdLst>
  <p:sldSz cx="9144000" cy="6858000" type="screen4x3"/>
  <p:notesSz cx="6954838" cy="9309100"/>
  <p:defaultTextStyle>
    <a:defPPr>
      <a:defRPr lang="en-US"/>
    </a:defPPr>
    <a:lvl1pPr algn="l" rtl="0" fontAlgn="base">
      <a:spcBef>
        <a:spcPct val="0"/>
      </a:spcBef>
      <a:spcAft>
        <a:spcPct val="0"/>
      </a:spcAft>
      <a:defRPr sz="14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4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4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4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400" b="1" kern="1200">
        <a:solidFill>
          <a:schemeClr val="tx1"/>
        </a:solidFill>
        <a:latin typeface="Arial" pitchFamily="34" charset="0"/>
        <a:ea typeface="+mn-ea"/>
        <a:cs typeface="Arial" pitchFamily="34" charset="0"/>
      </a:defRPr>
    </a:lvl5pPr>
    <a:lvl6pPr marL="2286000" algn="l" defTabSz="914400" rtl="0" eaLnBrk="1" latinLnBrk="0" hangingPunct="1">
      <a:defRPr sz="1400" b="1" kern="1200">
        <a:solidFill>
          <a:schemeClr val="tx1"/>
        </a:solidFill>
        <a:latin typeface="Arial" pitchFamily="34" charset="0"/>
        <a:ea typeface="+mn-ea"/>
        <a:cs typeface="Arial" pitchFamily="34" charset="0"/>
      </a:defRPr>
    </a:lvl6pPr>
    <a:lvl7pPr marL="2743200" algn="l" defTabSz="914400" rtl="0" eaLnBrk="1" latinLnBrk="0" hangingPunct="1">
      <a:defRPr sz="1400" b="1" kern="1200">
        <a:solidFill>
          <a:schemeClr val="tx1"/>
        </a:solidFill>
        <a:latin typeface="Arial" pitchFamily="34" charset="0"/>
        <a:ea typeface="+mn-ea"/>
        <a:cs typeface="Arial" pitchFamily="34" charset="0"/>
      </a:defRPr>
    </a:lvl7pPr>
    <a:lvl8pPr marL="3200400" algn="l" defTabSz="914400" rtl="0" eaLnBrk="1" latinLnBrk="0" hangingPunct="1">
      <a:defRPr sz="1400" b="1" kern="1200">
        <a:solidFill>
          <a:schemeClr val="tx1"/>
        </a:solidFill>
        <a:latin typeface="Arial" pitchFamily="34" charset="0"/>
        <a:ea typeface="+mn-ea"/>
        <a:cs typeface="Arial" pitchFamily="34" charset="0"/>
      </a:defRPr>
    </a:lvl8pPr>
    <a:lvl9pPr marL="3657600" algn="l" defTabSz="914400" rtl="0" eaLnBrk="1" latinLnBrk="0" hangingPunct="1">
      <a:defRPr sz="1400" b="1"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8274B"/>
    <a:srgbClr val="009600"/>
    <a:srgbClr val="666699"/>
    <a:srgbClr val="F5A00B"/>
    <a:srgbClr val="BBC80E"/>
    <a:srgbClr val="DD9B01"/>
    <a:srgbClr val="C0C0C0"/>
    <a:srgbClr val="81818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347" autoAdjust="0"/>
    <p:restoredTop sz="97822" autoAdjust="0"/>
  </p:normalViewPr>
  <p:slideViewPr>
    <p:cSldViewPr snapToGrid="0" snapToObjects="1">
      <p:cViewPr varScale="1">
        <p:scale>
          <a:sx n="63" d="100"/>
          <a:sy n="63" d="100"/>
        </p:scale>
        <p:origin x="-1013" y="-77"/>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786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3014663" cy="466725"/>
          </a:xfrm>
          <a:prstGeom prst="rect">
            <a:avLst/>
          </a:prstGeom>
          <a:noFill/>
          <a:ln w="9525">
            <a:noFill/>
            <a:miter lim="800000"/>
            <a:headEnd/>
            <a:tailEnd/>
          </a:ln>
          <a:effectLst/>
        </p:spPr>
        <p:txBody>
          <a:bodyPr vert="horz" wrap="square" lIns="91187" tIns="45593" rIns="91187" bIns="45593" numCol="1" anchor="t" anchorCtr="0" compatLnSpc="1">
            <a:prstTxWarp prst="textNoShape">
              <a:avLst/>
            </a:prstTxWarp>
          </a:bodyPr>
          <a:lstStyle>
            <a:lvl1pPr defTabSz="911225">
              <a:defRPr sz="1200" b="0"/>
            </a:lvl1pPr>
          </a:lstStyle>
          <a:p>
            <a:endParaRPr lang="en-US"/>
          </a:p>
        </p:txBody>
      </p:sp>
      <p:sp>
        <p:nvSpPr>
          <p:cNvPr id="154627" name="Rectangle 3"/>
          <p:cNvSpPr>
            <a:spLocks noGrp="1" noChangeArrowheads="1"/>
          </p:cNvSpPr>
          <p:nvPr>
            <p:ph type="dt" idx="1"/>
          </p:nvPr>
        </p:nvSpPr>
        <p:spPr bwMode="auto">
          <a:xfrm>
            <a:off x="3938588" y="0"/>
            <a:ext cx="3014662" cy="466725"/>
          </a:xfrm>
          <a:prstGeom prst="rect">
            <a:avLst/>
          </a:prstGeom>
          <a:noFill/>
          <a:ln w="9525">
            <a:noFill/>
            <a:miter lim="800000"/>
            <a:headEnd/>
            <a:tailEnd/>
          </a:ln>
          <a:effectLst/>
        </p:spPr>
        <p:txBody>
          <a:bodyPr vert="horz" wrap="square" lIns="91187" tIns="45593" rIns="91187" bIns="45593" numCol="1" anchor="t" anchorCtr="0" compatLnSpc="1">
            <a:prstTxWarp prst="textNoShape">
              <a:avLst/>
            </a:prstTxWarp>
          </a:bodyPr>
          <a:lstStyle>
            <a:lvl1pPr algn="r" defTabSz="911225">
              <a:defRPr sz="1200" b="0"/>
            </a:lvl1pPr>
          </a:lstStyle>
          <a:p>
            <a:endParaRPr lang="en-US"/>
          </a:p>
        </p:txBody>
      </p:sp>
      <p:sp>
        <p:nvSpPr>
          <p:cNvPr id="103428" name="Rectangle 4"/>
          <p:cNvSpPr>
            <a:spLocks noGrp="1" noRot="1" noChangeAspect="1" noChangeArrowheads="1" noTextEdit="1"/>
          </p:cNvSpPr>
          <p:nvPr>
            <p:ph type="sldImg" idx="2"/>
          </p:nvPr>
        </p:nvSpPr>
        <p:spPr bwMode="auto">
          <a:xfrm>
            <a:off x="1150938" y="696913"/>
            <a:ext cx="4652962" cy="349091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4629" name="Rectangle 5"/>
          <p:cNvSpPr>
            <a:spLocks noGrp="1" noChangeArrowheads="1"/>
          </p:cNvSpPr>
          <p:nvPr>
            <p:ph type="body" sz="quarter" idx="3"/>
          </p:nvPr>
        </p:nvSpPr>
        <p:spPr bwMode="auto">
          <a:xfrm>
            <a:off x="695325" y="4422775"/>
            <a:ext cx="5564188" cy="4189413"/>
          </a:xfrm>
          <a:prstGeom prst="rect">
            <a:avLst/>
          </a:prstGeom>
          <a:noFill/>
          <a:ln w="9525">
            <a:noFill/>
            <a:miter lim="800000"/>
            <a:headEnd/>
            <a:tailEnd/>
          </a:ln>
          <a:effectLst/>
        </p:spPr>
        <p:txBody>
          <a:bodyPr vert="horz" wrap="square" lIns="91187" tIns="45593" rIns="91187" bIns="4559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4630" name="Rectangle 6"/>
          <p:cNvSpPr>
            <a:spLocks noGrp="1" noChangeArrowheads="1"/>
          </p:cNvSpPr>
          <p:nvPr>
            <p:ph type="ftr" sz="quarter" idx="4"/>
          </p:nvPr>
        </p:nvSpPr>
        <p:spPr bwMode="auto">
          <a:xfrm>
            <a:off x="0" y="8840788"/>
            <a:ext cx="3014663" cy="466725"/>
          </a:xfrm>
          <a:prstGeom prst="rect">
            <a:avLst/>
          </a:prstGeom>
          <a:noFill/>
          <a:ln w="9525">
            <a:noFill/>
            <a:miter lim="800000"/>
            <a:headEnd/>
            <a:tailEnd/>
          </a:ln>
          <a:effectLst/>
        </p:spPr>
        <p:txBody>
          <a:bodyPr vert="horz" wrap="square" lIns="91187" tIns="45593" rIns="91187" bIns="45593" numCol="1" anchor="b" anchorCtr="0" compatLnSpc="1">
            <a:prstTxWarp prst="textNoShape">
              <a:avLst/>
            </a:prstTxWarp>
          </a:bodyPr>
          <a:lstStyle>
            <a:lvl1pPr defTabSz="911225">
              <a:defRPr sz="1200" b="0"/>
            </a:lvl1pPr>
          </a:lstStyle>
          <a:p>
            <a:endParaRPr lang="en-US"/>
          </a:p>
        </p:txBody>
      </p:sp>
      <p:sp>
        <p:nvSpPr>
          <p:cNvPr id="154631" name="Rectangle 7"/>
          <p:cNvSpPr>
            <a:spLocks noGrp="1" noChangeArrowheads="1"/>
          </p:cNvSpPr>
          <p:nvPr>
            <p:ph type="sldNum" sz="quarter" idx="5"/>
          </p:nvPr>
        </p:nvSpPr>
        <p:spPr bwMode="auto">
          <a:xfrm>
            <a:off x="3938588" y="8840788"/>
            <a:ext cx="3014662" cy="466725"/>
          </a:xfrm>
          <a:prstGeom prst="rect">
            <a:avLst/>
          </a:prstGeom>
          <a:noFill/>
          <a:ln w="9525">
            <a:noFill/>
            <a:miter lim="800000"/>
            <a:headEnd/>
            <a:tailEnd/>
          </a:ln>
          <a:effectLst/>
        </p:spPr>
        <p:txBody>
          <a:bodyPr vert="horz" wrap="square" lIns="91187" tIns="45593" rIns="91187" bIns="45593" numCol="1" anchor="b" anchorCtr="0" compatLnSpc="1">
            <a:prstTxWarp prst="textNoShape">
              <a:avLst/>
            </a:prstTxWarp>
          </a:bodyPr>
          <a:lstStyle>
            <a:lvl1pPr algn="r" defTabSz="911225">
              <a:defRPr sz="1200" b="0"/>
            </a:lvl1pPr>
          </a:lstStyle>
          <a:p>
            <a:fld id="{8D2AFE19-90A4-4CDD-BB3D-4149BCCB4129}" type="slidenum">
              <a:rPr lang="en-US"/>
              <a:pPr/>
              <a:t>‹#›</a:t>
            </a:fld>
            <a:endParaRPr lang="en-US"/>
          </a:p>
        </p:txBody>
      </p:sp>
    </p:spTree>
    <p:extLst>
      <p:ext uri="{BB962C8B-B14F-4D97-AF65-F5344CB8AC3E}">
        <p14:creationId xmlns="" xmlns:p14="http://schemas.microsoft.com/office/powerpoint/2010/main" val="2573377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lvl1pPr defTabSz="911225" eaLnBrk="0" hangingPunct="0">
              <a:defRPr sz="1400" b="1">
                <a:solidFill>
                  <a:schemeClr val="tx1"/>
                </a:solidFill>
                <a:latin typeface="Arial" pitchFamily="34" charset="0"/>
                <a:cs typeface="Arial" pitchFamily="34" charset="0"/>
              </a:defRPr>
            </a:lvl1pPr>
            <a:lvl2pPr marL="742950" indent="-285750" defTabSz="911225" eaLnBrk="0" hangingPunct="0">
              <a:defRPr sz="1400" b="1">
                <a:solidFill>
                  <a:schemeClr val="tx1"/>
                </a:solidFill>
                <a:latin typeface="Arial" pitchFamily="34" charset="0"/>
                <a:cs typeface="Arial" pitchFamily="34" charset="0"/>
              </a:defRPr>
            </a:lvl2pPr>
            <a:lvl3pPr marL="1143000" indent="-228600" defTabSz="911225" eaLnBrk="0" hangingPunct="0">
              <a:defRPr sz="1400" b="1">
                <a:solidFill>
                  <a:schemeClr val="tx1"/>
                </a:solidFill>
                <a:latin typeface="Arial" pitchFamily="34" charset="0"/>
                <a:cs typeface="Arial" pitchFamily="34" charset="0"/>
              </a:defRPr>
            </a:lvl3pPr>
            <a:lvl4pPr marL="1600200" indent="-228600" defTabSz="911225" eaLnBrk="0" hangingPunct="0">
              <a:defRPr sz="1400" b="1">
                <a:solidFill>
                  <a:schemeClr val="tx1"/>
                </a:solidFill>
                <a:latin typeface="Arial" pitchFamily="34" charset="0"/>
                <a:cs typeface="Arial" pitchFamily="34" charset="0"/>
              </a:defRPr>
            </a:lvl4pPr>
            <a:lvl5pPr marL="2057400" indent="-228600" defTabSz="911225" eaLnBrk="0" hangingPunct="0">
              <a:defRPr sz="1400" b="1">
                <a:solidFill>
                  <a:schemeClr val="tx1"/>
                </a:solidFill>
                <a:latin typeface="Arial" pitchFamily="34" charset="0"/>
                <a:cs typeface="Arial" pitchFamily="34" charset="0"/>
              </a:defRPr>
            </a:lvl5pPr>
            <a:lvl6pPr marL="2514600" indent="-228600" defTabSz="911225"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defTabSz="911225"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defTabSz="911225"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defTabSz="911225"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977D1C63-B5DD-4A4A-826E-360C4318679B}" type="slidenum">
              <a:rPr lang="en-US" altLang="en-US" sz="1200" b="0"/>
              <a:pPr eaLnBrk="1" hangingPunct="1"/>
              <a:t>1</a:t>
            </a:fld>
            <a:endParaRPr lang="en-US" altLang="en-US" sz="1200" b="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2.jpeg"/><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Line 6"/>
          <p:cNvSpPr>
            <a:spLocks noChangeShapeType="1"/>
          </p:cNvSpPr>
          <p:nvPr/>
        </p:nvSpPr>
        <p:spPr bwMode="auto">
          <a:xfrm>
            <a:off x="1739900" y="1570038"/>
            <a:ext cx="5791200" cy="0"/>
          </a:xfrm>
          <a:prstGeom prst="line">
            <a:avLst/>
          </a:prstGeom>
          <a:noFill/>
          <a:ln w="9525">
            <a:solidFill>
              <a:schemeClr val="tx1"/>
            </a:solidFill>
            <a:round/>
            <a:headEnd/>
            <a:tailEnd/>
          </a:ln>
          <a:extLst/>
        </p:spPr>
        <p:txBody>
          <a:bodyPr/>
          <a:lstStyle/>
          <a:p>
            <a:pPr>
              <a:defRPr/>
            </a:pPr>
            <a:endParaRPr lang="en-US" dirty="0">
              <a:latin typeface="Arial" charset="0"/>
              <a:cs typeface="+mn-cs"/>
            </a:endParaRPr>
          </a:p>
        </p:txBody>
      </p:sp>
      <p:sp>
        <p:nvSpPr>
          <p:cNvPr id="4" name="Rectangle 3"/>
          <p:cNvSpPr>
            <a:spLocks noChangeArrowheads="1"/>
          </p:cNvSpPr>
          <p:nvPr/>
        </p:nvSpPr>
        <p:spPr bwMode="auto">
          <a:xfrm>
            <a:off x="0" y="-28575"/>
            <a:ext cx="9144000" cy="180975"/>
          </a:xfrm>
          <a:prstGeom prst="rect">
            <a:avLst/>
          </a:prstGeom>
          <a:solidFill>
            <a:srgbClr val="18274B"/>
          </a:solidFill>
          <a:ln>
            <a:noFill/>
          </a:ln>
          <a:extLst/>
        </p:spPr>
        <p:txBody>
          <a:bodyPr wrap="none" anchor="ctr"/>
          <a:lstStyle/>
          <a:p>
            <a:endParaRPr lang="en-US" altLang="en-US"/>
          </a:p>
        </p:txBody>
      </p:sp>
      <p:sp>
        <p:nvSpPr>
          <p:cNvPr id="5" name="Rectangle 4"/>
          <p:cNvSpPr>
            <a:spLocks noChangeArrowheads="1"/>
          </p:cNvSpPr>
          <p:nvPr/>
        </p:nvSpPr>
        <p:spPr bwMode="auto">
          <a:xfrm>
            <a:off x="0" y="4641850"/>
            <a:ext cx="9144000" cy="152400"/>
          </a:xfrm>
          <a:prstGeom prst="rect">
            <a:avLst/>
          </a:prstGeom>
          <a:solidFill>
            <a:srgbClr val="18274B"/>
          </a:solidFill>
          <a:ln>
            <a:noFill/>
          </a:ln>
          <a:extLst/>
        </p:spPr>
        <p:txBody>
          <a:bodyPr wrap="none" anchor="ctr"/>
          <a:lstStyle/>
          <a:p>
            <a:endParaRPr lang="en-US" altLang="en-US"/>
          </a:p>
        </p:txBody>
      </p:sp>
      <p:pic>
        <p:nvPicPr>
          <p:cNvPr id="6" name="Picture 16" descr="logo 1016.jp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3394075" y="796925"/>
            <a:ext cx="22860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5"/>
          <p:cNvSpPr>
            <a:spLocks noChangeArrowheads="1"/>
          </p:cNvSpPr>
          <p:nvPr userDrawn="1"/>
        </p:nvSpPr>
        <p:spPr bwMode="auto">
          <a:xfrm>
            <a:off x="0" y="4489450"/>
            <a:ext cx="9144000" cy="152400"/>
          </a:xfrm>
          <a:prstGeom prst="rect">
            <a:avLst/>
          </a:prstGeom>
          <a:gradFill rotWithShape="1">
            <a:gsLst>
              <a:gs pos="0">
                <a:srgbClr val="FFC583"/>
              </a:gs>
              <a:gs pos="50000">
                <a:srgbClr val="FFD9B5"/>
              </a:gs>
              <a:gs pos="100000">
                <a:srgbClr val="FFECDB"/>
              </a:gs>
            </a:gsLst>
            <a:lin ang="0" scaled="1"/>
          </a:gradFill>
          <a:ln>
            <a:noFill/>
          </a:ln>
          <a:extLst/>
        </p:spPr>
        <p:txBody>
          <a:bodyPr wrap="none" anchor="ctr"/>
          <a:lstStyle/>
          <a:p>
            <a:endParaRPr lang="en-US" altLang="en-US"/>
          </a:p>
        </p:txBody>
      </p:sp>
      <p:pic>
        <p:nvPicPr>
          <p:cNvPr id="8" name="Picture 10" descr="http://www.psdgraphics.com/file/wavy-orange-background.jp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t="15466" b="5174"/>
          <a:stretch>
            <a:fillRect/>
          </a:stretch>
        </p:blipFill>
        <p:spPr bwMode="auto">
          <a:xfrm>
            <a:off x="2374900" y="4794250"/>
            <a:ext cx="6765925" cy="1922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6" descr="http://i853.photobucket.com/albums/ab100/misscrt/bigstockphoto_Pen_On_Keyboard_94053.jp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0" y="4794250"/>
            <a:ext cx="2462213" cy="192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21"/>
          <p:cNvSpPr>
            <a:spLocks noChangeArrowheads="1"/>
          </p:cNvSpPr>
          <p:nvPr/>
        </p:nvSpPr>
        <p:spPr bwMode="auto">
          <a:xfrm>
            <a:off x="0" y="6692900"/>
            <a:ext cx="9144000" cy="180975"/>
          </a:xfrm>
          <a:prstGeom prst="rect">
            <a:avLst/>
          </a:prstGeom>
          <a:solidFill>
            <a:srgbClr val="18274B"/>
          </a:solidFill>
          <a:ln>
            <a:noFill/>
          </a:ln>
          <a:extLst/>
        </p:spPr>
        <p:txBody>
          <a:bodyPr wrap="none" anchor="ctr"/>
          <a:lstStyle/>
          <a:p>
            <a:endParaRPr lang="en-US" altLang="en-US"/>
          </a:p>
        </p:txBody>
      </p:sp>
      <p:sp>
        <p:nvSpPr>
          <p:cNvPr id="11" name="Text Box 20"/>
          <p:cNvSpPr txBox="1">
            <a:spLocks noChangeArrowheads="1"/>
          </p:cNvSpPr>
          <p:nvPr/>
        </p:nvSpPr>
        <p:spPr bwMode="gray">
          <a:xfrm>
            <a:off x="1425575" y="6710363"/>
            <a:ext cx="6321425" cy="138112"/>
          </a:xfrm>
          <a:prstGeom prst="rect">
            <a:avLst/>
          </a:prstGeom>
          <a:solidFill>
            <a:schemeClr val="tx1"/>
          </a:solidFill>
          <a:ln>
            <a:noFill/>
          </a:ln>
          <a:extLst/>
        </p:spPr>
        <p:txBody>
          <a:bodyPr tIns="0" bIns="0">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eaLnBrk="1" hangingPunct="1">
              <a:defRPr/>
            </a:pPr>
            <a:r>
              <a:rPr lang="en-US" altLang="en-US" sz="900" b="0" dirty="0" smtClean="0">
                <a:solidFill>
                  <a:schemeClr val="bg1"/>
                </a:solidFill>
                <a:latin typeface="Helvetica" pitchFamily="34" charset="0"/>
                <a:cs typeface="Arial" charset="0"/>
              </a:rPr>
              <a:t>Boston </a:t>
            </a:r>
            <a:r>
              <a:rPr lang="en-US" altLang="en-US" sz="600" b="0" dirty="0" smtClean="0">
                <a:solidFill>
                  <a:schemeClr val="bg1"/>
                </a:solidFill>
                <a:latin typeface="Helvetica" pitchFamily="34" charset="0"/>
                <a:cs typeface="+mn-cs"/>
                <a:sym typeface="Wingdings" pitchFamily="2" charset="2"/>
              </a:rPr>
              <a:t></a:t>
            </a:r>
            <a:r>
              <a:rPr lang="en-US" altLang="en-US" sz="900" dirty="0" smtClean="0">
                <a:solidFill>
                  <a:schemeClr val="bg1"/>
                </a:solidFill>
                <a:latin typeface="Helvetica" pitchFamily="34" charset="0"/>
                <a:cs typeface="+mn-cs"/>
              </a:rPr>
              <a:t> </a:t>
            </a:r>
            <a:r>
              <a:rPr lang="en-US" altLang="en-US" sz="900" b="0" dirty="0" smtClean="0">
                <a:solidFill>
                  <a:schemeClr val="bg1"/>
                </a:solidFill>
                <a:latin typeface="Helvetica" pitchFamily="34" charset="0"/>
                <a:cs typeface="Arial" charset="0"/>
                <a:sym typeface="Wingdings" pitchFamily="2" charset="2"/>
              </a:rPr>
              <a:t> </a:t>
            </a:r>
            <a:r>
              <a:rPr lang="en-US" altLang="en-US" sz="900" b="0" dirty="0" smtClean="0">
                <a:solidFill>
                  <a:schemeClr val="bg1"/>
                </a:solidFill>
                <a:latin typeface="Helvetica" pitchFamily="34" charset="0"/>
                <a:cs typeface="Arial" charset="0"/>
              </a:rPr>
              <a:t>Shanghai</a:t>
            </a:r>
          </a:p>
        </p:txBody>
      </p:sp>
      <p:sp>
        <p:nvSpPr>
          <p:cNvPr id="12" name="Rectangle 15"/>
          <p:cNvSpPr>
            <a:spLocks noChangeArrowheads="1"/>
          </p:cNvSpPr>
          <p:nvPr userDrawn="1"/>
        </p:nvSpPr>
        <p:spPr bwMode="auto">
          <a:xfrm>
            <a:off x="0" y="152400"/>
            <a:ext cx="9144000" cy="152400"/>
          </a:xfrm>
          <a:prstGeom prst="rect">
            <a:avLst/>
          </a:prstGeom>
          <a:gradFill rotWithShape="1">
            <a:gsLst>
              <a:gs pos="0">
                <a:srgbClr val="FFC583"/>
              </a:gs>
              <a:gs pos="50000">
                <a:srgbClr val="FFD9B5"/>
              </a:gs>
              <a:gs pos="100000">
                <a:srgbClr val="FFECDB"/>
              </a:gs>
            </a:gsLst>
            <a:lin ang="10800000" scaled="1"/>
          </a:gradFill>
          <a:ln>
            <a:noFill/>
          </a:ln>
          <a:extLst/>
        </p:spPr>
        <p:txBody>
          <a:bodyPr wrap="none" anchor="ctr"/>
          <a:lstStyle/>
          <a:p>
            <a:endParaRPr lang="en-US" altLang="en-US"/>
          </a:p>
        </p:txBody>
      </p:sp>
      <p:sp>
        <p:nvSpPr>
          <p:cNvPr id="13" name="Rectangle 24"/>
          <p:cNvSpPr>
            <a:spLocks noChangeArrowheads="1"/>
          </p:cNvSpPr>
          <p:nvPr/>
        </p:nvSpPr>
        <p:spPr bwMode="auto">
          <a:xfrm>
            <a:off x="4083050" y="5340350"/>
            <a:ext cx="4664075" cy="477838"/>
          </a:xfrm>
          <a:prstGeom prst="rect">
            <a:avLst/>
          </a:prstGeom>
          <a:noFill/>
          <a:ln>
            <a:noFill/>
          </a:ln>
          <a:extLst/>
        </p:spPr>
        <p:txBody>
          <a:bodyPr lIns="45720" tIns="44450" rIns="45720" bIns="44450">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nSpc>
                <a:spcPct val="90000"/>
              </a:lnSpc>
              <a:defRPr/>
            </a:pPr>
            <a:r>
              <a:rPr lang="en-US" altLang="en-US" sz="700" b="0" dirty="0" smtClean="0">
                <a:solidFill>
                  <a:schemeClr val="bg1"/>
                </a:solidFill>
                <a:cs typeface="+mn-cs"/>
              </a:rPr>
              <a:t>The following material was used by </a:t>
            </a:r>
            <a:r>
              <a:rPr lang="en-US" altLang="en-US" sz="700" b="0" dirty="0" smtClean="0">
                <a:solidFill>
                  <a:schemeClr val="bg1"/>
                </a:solidFill>
                <a:cs typeface="Times New Roman" pitchFamily="18" charset="0"/>
              </a:rPr>
              <a:t>Accdon LLC </a:t>
            </a:r>
            <a:r>
              <a:rPr lang="en-US" altLang="en-US" sz="700" b="0" dirty="0" smtClean="0">
                <a:solidFill>
                  <a:schemeClr val="bg1"/>
                </a:solidFill>
                <a:cs typeface="+mn-cs"/>
              </a:rPr>
              <a:t>during an oral presentation and discussion. Without the accompanying oral comments, the text is incomplete as a record of the presentation. This document contains information and methodology descriptions intended solely for the use of client personnel. No part of it may be circulated, quoted, or reproduced for distribution outside this client without the prior written approval of Accdon LLC.</a:t>
            </a:r>
          </a:p>
        </p:txBody>
      </p:sp>
      <p:sp>
        <p:nvSpPr>
          <p:cNvPr id="14" name="Text Box 25"/>
          <p:cNvSpPr txBox="1">
            <a:spLocks noChangeArrowheads="1"/>
          </p:cNvSpPr>
          <p:nvPr/>
        </p:nvSpPr>
        <p:spPr bwMode="auto">
          <a:xfrm>
            <a:off x="5260975" y="5113338"/>
            <a:ext cx="1797050" cy="188912"/>
          </a:xfrm>
          <a:prstGeom prst="rect">
            <a:avLst/>
          </a:prstGeom>
          <a:noFill/>
          <a:ln>
            <a:noFill/>
          </a:ln>
          <a:extLst/>
        </p:spPr>
        <p:txBody>
          <a:bodyPr lIns="45720" rIns="45720">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a:lnSpc>
                <a:spcPct val="90000"/>
              </a:lnSpc>
              <a:spcBef>
                <a:spcPct val="50000"/>
              </a:spcBef>
            </a:pPr>
            <a:r>
              <a:rPr lang="en-US" altLang="en-US" sz="700" u="sng">
                <a:solidFill>
                  <a:schemeClr val="bg1"/>
                </a:solidFill>
              </a:rPr>
              <a:t>NOTICE:  Proprietary and Confidential</a:t>
            </a:r>
            <a:endParaRPr lang="en-US" altLang="en-US" sz="1200">
              <a:solidFill>
                <a:schemeClr val="bg1"/>
              </a:solidFill>
            </a:endParaRPr>
          </a:p>
        </p:txBody>
      </p:sp>
      <p:sp>
        <p:nvSpPr>
          <p:cNvPr id="15" name="Text Box 26"/>
          <p:cNvSpPr txBox="1">
            <a:spLocks noChangeArrowheads="1"/>
          </p:cNvSpPr>
          <p:nvPr/>
        </p:nvSpPr>
        <p:spPr bwMode="auto">
          <a:xfrm>
            <a:off x="4083050" y="5818188"/>
            <a:ext cx="3130550" cy="188912"/>
          </a:xfrm>
          <a:prstGeom prst="rect">
            <a:avLst/>
          </a:prstGeom>
          <a:noFill/>
          <a:ln>
            <a:noFill/>
          </a:ln>
          <a:extLst/>
        </p:spPr>
        <p:txBody>
          <a:bodyPr lIns="45720" rIns="45720">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a:lnSpc>
                <a:spcPct val="90000"/>
              </a:lnSpc>
              <a:spcBef>
                <a:spcPct val="50000"/>
              </a:spcBef>
            </a:pPr>
            <a:r>
              <a:rPr lang="en-US" altLang="en-US" sz="700" b="0">
                <a:solidFill>
                  <a:schemeClr val="bg1"/>
                </a:solidFill>
              </a:rPr>
              <a:t>Copyright © 2013 Accdon LLC, All Rights Reserved</a:t>
            </a:r>
            <a:endParaRPr lang="en-US" altLang="en-US" sz="700">
              <a:solidFill>
                <a:schemeClr val="bg1"/>
              </a:solidFill>
            </a:endParaRPr>
          </a:p>
        </p:txBody>
      </p:sp>
      <p:pic>
        <p:nvPicPr>
          <p:cNvPr id="16" name="Picture 2" descr="LetPub English editing service"/>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8043863" y="304800"/>
            <a:ext cx="1096962"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1604" name="Rectangle 4"/>
          <p:cNvSpPr>
            <a:spLocks noGrp="1" noChangeArrowheads="1"/>
          </p:cNvSpPr>
          <p:nvPr>
            <p:ph type="subTitle" idx="1"/>
          </p:nvPr>
        </p:nvSpPr>
        <p:spPr>
          <a:xfrm>
            <a:off x="1371600" y="3848100"/>
            <a:ext cx="6400800" cy="457200"/>
          </a:xfrm>
        </p:spPr>
        <p:txBody>
          <a:bodyPr/>
          <a:lstStyle>
            <a:lvl1pPr marL="0" indent="0" algn="ctr">
              <a:buFont typeface="Wingdings" pitchFamily="2" charset="2"/>
              <a:buNone/>
              <a:defRPr sz="1800">
                <a:solidFill>
                  <a:schemeClr val="tx1"/>
                </a:solidFill>
              </a:defRPr>
            </a:lvl1pPr>
          </a:lstStyle>
          <a:p>
            <a:endParaRPr lang="en-US" dirty="0"/>
          </a:p>
        </p:txBody>
      </p:sp>
    </p:spTree>
    <p:extLst>
      <p:ext uri="{BB962C8B-B14F-4D97-AF65-F5344CB8AC3E}">
        <p14:creationId xmlns="" xmlns:p14="http://schemas.microsoft.com/office/powerpoint/2010/main" val="243431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fld id="{CA03DD61-0C91-428A-BF01-DA9BCC37F385}" type="slidenum">
              <a:rPr lang="en-US"/>
              <a:pPr/>
              <a:t>‹#›</a:t>
            </a:fld>
            <a:endParaRPr lang="en-US"/>
          </a:p>
        </p:txBody>
      </p:sp>
    </p:spTree>
    <p:extLst>
      <p:ext uri="{BB962C8B-B14F-4D97-AF65-F5344CB8AC3E}">
        <p14:creationId xmlns="" xmlns:p14="http://schemas.microsoft.com/office/powerpoint/2010/main" val="1959988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76200"/>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76200"/>
            <a:ext cx="60198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fld id="{CCF9E04F-45A1-42A4-A3EB-3B2C7323BDE7}" type="slidenum">
              <a:rPr lang="en-US"/>
              <a:pPr/>
              <a:t>‹#›</a:t>
            </a:fld>
            <a:endParaRPr lang="en-US"/>
          </a:p>
        </p:txBody>
      </p:sp>
    </p:spTree>
    <p:extLst>
      <p:ext uri="{BB962C8B-B14F-4D97-AF65-F5344CB8AC3E}">
        <p14:creationId xmlns="" xmlns:p14="http://schemas.microsoft.com/office/powerpoint/2010/main" val="563776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Line 6"/>
          <p:cNvSpPr>
            <a:spLocks noChangeShapeType="1"/>
          </p:cNvSpPr>
          <p:nvPr/>
        </p:nvSpPr>
        <p:spPr bwMode="auto">
          <a:xfrm>
            <a:off x="1739900" y="1570038"/>
            <a:ext cx="5791200" cy="0"/>
          </a:xfrm>
          <a:prstGeom prst="line">
            <a:avLst/>
          </a:prstGeom>
          <a:noFill/>
          <a:ln w="9525">
            <a:solidFill>
              <a:schemeClr val="tx1"/>
            </a:solidFill>
            <a:round/>
            <a:headEnd/>
            <a:tailEnd/>
          </a:ln>
          <a:extLst/>
        </p:spPr>
        <p:txBody>
          <a:bodyPr/>
          <a:lstStyle/>
          <a:p>
            <a:pPr>
              <a:defRPr/>
            </a:pPr>
            <a:endParaRPr lang="en-US" dirty="0">
              <a:latin typeface="Arial" charset="0"/>
              <a:cs typeface="+mn-cs"/>
            </a:endParaRPr>
          </a:p>
        </p:txBody>
      </p:sp>
      <p:sp>
        <p:nvSpPr>
          <p:cNvPr id="4" name="Rectangle 3"/>
          <p:cNvSpPr>
            <a:spLocks noChangeArrowheads="1"/>
          </p:cNvSpPr>
          <p:nvPr/>
        </p:nvSpPr>
        <p:spPr bwMode="auto">
          <a:xfrm>
            <a:off x="0" y="-28575"/>
            <a:ext cx="9144000" cy="180975"/>
          </a:xfrm>
          <a:prstGeom prst="rect">
            <a:avLst/>
          </a:prstGeom>
          <a:solidFill>
            <a:srgbClr val="18274B"/>
          </a:solidFill>
          <a:ln>
            <a:noFill/>
          </a:ln>
          <a:extLst/>
        </p:spPr>
        <p:txBody>
          <a:bodyPr wrap="none" anchor="ctr"/>
          <a:lstStyle/>
          <a:p>
            <a:endParaRPr lang="en-US" altLang="en-US"/>
          </a:p>
        </p:txBody>
      </p:sp>
      <p:sp>
        <p:nvSpPr>
          <p:cNvPr id="5" name="Rectangle 4"/>
          <p:cNvSpPr>
            <a:spLocks noChangeArrowheads="1"/>
          </p:cNvSpPr>
          <p:nvPr/>
        </p:nvSpPr>
        <p:spPr bwMode="auto">
          <a:xfrm>
            <a:off x="0" y="4641850"/>
            <a:ext cx="9144000" cy="152400"/>
          </a:xfrm>
          <a:prstGeom prst="rect">
            <a:avLst/>
          </a:prstGeom>
          <a:solidFill>
            <a:srgbClr val="18274B"/>
          </a:solidFill>
          <a:ln>
            <a:noFill/>
          </a:ln>
          <a:extLst/>
        </p:spPr>
        <p:txBody>
          <a:bodyPr wrap="none" anchor="ctr"/>
          <a:lstStyle/>
          <a:p>
            <a:endParaRPr lang="en-US" altLang="en-US"/>
          </a:p>
        </p:txBody>
      </p:sp>
      <p:pic>
        <p:nvPicPr>
          <p:cNvPr id="6" name="Picture 16" descr="logo 1016.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94075" y="796925"/>
            <a:ext cx="22860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5"/>
          <p:cNvSpPr>
            <a:spLocks noChangeArrowheads="1"/>
          </p:cNvSpPr>
          <p:nvPr/>
        </p:nvSpPr>
        <p:spPr bwMode="auto">
          <a:xfrm>
            <a:off x="0" y="4489450"/>
            <a:ext cx="9144000" cy="152400"/>
          </a:xfrm>
          <a:prstGeom prst="rect">
            <a:avLst/>
          </a:prstGeom>
          <a:gradFill rotWithShape="1">
            <a:gsLst>
              <a:gs pos="0">
                <a:srgbClr val="FFC583"/>
              </a:gs>
              <a:gs pos="50000">
                <a:srgbClr val="FFD9B5"/>
              </a:gs>
              <a:gs pos="100000">
                <a:srgbClr val="FFECDB"/>
              </a:gs>
            </a:gsLst>
            <a:lin ang="0" scaled="1"/>
          </a:gradFill>
          <a:ln>
            <a:noFill/>
          </a:ln>
          <a:extLst/>
        </p:spPr>
        <p:txBody>
          <a:bodyPr wrap="none" anchor="ctr"/>
          <a:lstStyle/>
          <a:p>
            <a:endParaRPr lang="en-US" altLang="en-US"/>
          </a:p>
        </p:txBody>
      </p:sp>
      <p:pic>
        <p:nvPicPr>
          <p:cNvPr id="8" name="Picture 10" descr="http://www.psdgraphics.com/file/wavy-orange-background.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t="15466" b="5174"/>
          <a:stretch>
            <a:fillRect/>
          </a:stretch>
        </p:blipFill>
        <p:spPr bwMode="auto">
          <a:xfrm>
            <a:off x="2374900" y="4794250"/>
            <a:ext cx="6765925" cy="1922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6" descr="http://i853.photobucket.com/albums/ab100/misscrt/bigstockphoto_Pen_On_Keyboard_9405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4794250"/>
            <a:ext cx="2462213" cy="192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21"/>
          <p:cNvSpPr>
            <a:spLocks noChangeArrowheads="1"/>
          </p:cNvSpPr>
          <p:nvPr/>
        </p:nvSpPr>
        <p:spPr bwMode="auto">
          <a:xfrm>
            <a:off x="0" y="6692900"/>
            <a:ext cx="9144000" cy="180975"/>
          </a:xfrm>
          <a:prstGeom prst="rect">
            <a:avLst/>
          </a:prstGeom>
          <a:solidFill>
            <a:srgbClr val="18274B"/>
          </a:solidFill>
          <a:ln>
            <a:noFill/>
          </a:ln>
          <a:extLst/>
        </p:spPr>
        <p:txBody>
          <a:bodyPr wrap="none" anchor="ctr"/>
          <a:lstStyle/>
          <a:p>
            <a:endParaRPr lang="en-US" altLang="en-US"/>
          </a:p>
        </p:txBody>
      </p:sp>
      <p:sp>
        <p:nvSpPr>
          <p:cNvPr id="11" name="Text Box 20"/>
          <p:cNvSpPr txBox="1">
            <a:spLocks noChangeArrowheads="1"/>
          </p:cNvSpPr>
          <p:nvPr/>
        </p:nvSpPr>
        <p:spPr bwMode="gray">
          <a:xfrm>
            <a:off x="1425575" y="6710363"/>
            <a:ext cx="6321425" cy="138112"/>
          </a:xfrm>
          <a:prstGeom prst="rect">
            <a:avLst/>
          </a:prstGeom>
          <a:solidFill>
            <a:schemeClr val="tx1"/>
          </a:solidFill>
          <a:ln>
            <a:noFill/>
          </a:ln>
          <a:extLst/>
        </p:spPr>
        <p:txBody>
          <a:bodyPr tIns="0" bIns="0">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eaLnBrk="1" hangingPunct="1">
              <a:defRPr/>
            </a:pPr>
            <a:r>
              <a:rPr lang="en-US" altLang="en-US" sz="900" b="0" dirty="0" smtClean="0">
                <a:solidFill>
                  <a:schemeClr val="bg1"/>
                </a:solidFill>
                <a:latin typeface="Helvetica" pitchFamily="34" charset="0"/>
                <a:cs typeface="Arial" charset="0"/>
              </a:rPr>
              <a:t>Boston </a:t>
            </a:r>
            <a:r>
              <a:rPr lang="en-US" altLang="en-US" sz="600" b="0" dirty="0" smtClean="0">
                <a:solidFill>
                  <a:schemeClr val="bg1"/>
                </a:solidFill>
                <a:latin typeface="Helvetica" pitchFamily="34" charset="0"/>
                <a:cs typeface="+mn-cs"/>
                <a:sym typeface="Wingdings" pitchFamily="2" charset="2"/>
              </a:rPr>
              <a:t></a:t>
            </a:r>
            <a:r>
              <a:rPr lang="en-US" altLang="en-US" sz="900" dirty="0" smtClean="0">
                <a:solidFill>
                  <a:schemeClr val="bg1"/>
                </a:solidFill>
                <a:latin typeface="Helvetica" pitchFamily="34" charset="0"/>
                <a:cs typeface="+mn-cs"/>
              </a:rPr>
              <a:t> </a:t>
            </a:r>
            <a:r>
              <a:rPr lang="en-US" altLang="en-US" sz="900" b="0" dirty="0" smtClean="0">
                <a:solidFill>
                  <a:schemeClr val="bg1"/>
                </a:solidFill>
                <a:latin typeface="Helvetica" pitchFamily="34" charset="0"/>
                <a:cs typeface="Arial" charset="0"/>
                <a:sym typeface="Wingdings" pitchFamily="2" charset="2"/>
              </a:rPr>
              <a:t> </a:t>
            </a:r>
            <a:r>
              <a:rPr lang="en-US" altLang="en-US" sz="900" b="0" dirty="0" smtClean="0">
                <a:solidFill>
                  <a:schemeClr val="bg1"/>
                </a:solidFill>
                <a:latin typeface="Helvetica" pitchFamily="34" charset="0"/>
                <a:cs typeface="Arial" charset="0"/>
              </a:rPr>
              <a:t>Shanghai</a:t>
            </a:r>
          </a:p>
        </p:txBody>
      </p:sp>
      <p:sp>
        <p:nvSpPr>
          <p:cNvPr id="12" name="Rectangle 15"/>
          <p:cNvSpPr>
            <a:spLocks noChangeArrowheads="1"/>
          </p:cNvSpPr>
          <p:nvPr/>
        </p:nvSpPr>
        <p:spPr bwMode="auto">
          <a:xfrm>
            <a:off x="0" y="152400"/>
            <a:ext cx="9144000" cy="152400"/>
          </a:xfrm>
          <a:prstGeom prst="rect">
            <a:avLst/>
          </a:prstGeom>
          <a:gradFill rotWithShape="1">
            <a:gsLst>
              <a:gs pos="0">
                <a:srgbClr val="FFC583"/>
              </a:gs>
              <a:gs pos="50000">
                <a:srgbClr val="FFD9B5"/>
              </a:gs>
              <a:gs pos="100000">
                <a:srgbClr val="FFECDB"/>
              </a:gs>
            </a:gsLst>
            <a:lin ang="10800000" scaled="1"/>
          </a:gradFill>
          <a:ln>
            <a:noFill/>
          </a:ln>
          <a:extLst/>
        </p:spPr>
        <p:txBody>
          <a:bodyPr wrap="none" anchor="ctr"/>
          <a:lstStyle/>
          <a:p>
            <a:endParaRPr lang="en-US" altLang="en-US"/>
          </a:p>
        </p:txBody>
      </p:sp>
      <p:sp>
        <p:nvSpPr>
          <p:cNvPr id="13" name="Rectangle 24"/>
          <p:cNvSpPr>
            <a:spLocks noChangeArrowheads="1"/>
          </p:cNvSpPr>
          <p:nvPr/>
        </p:nvSpPr>
        <p:spPr bwMode="auto">
          <a:xfrm>
            <a:off x="4083050" y="5340350"/>
            <a:ext cx="4664075" cy="477838"/>
          </a:xfrm>
          <a:prstGeom prst="rect">
            <a:avLst/>
          </a:prstGeom>
          <a:noFill/>
          <a:ln>
            <a:noFill/>
          </a:ln>
          <a:extLst/>
        </p:spPr>
        <p:txBody>
          <a:bodyPr lIns="45720" tIns="44450" rIns="45720" bIns="44450">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nSpc>
                <a:spcPct val="90000"/>
              </a:lnSpc>
              <a:defRPr/>
            </a:pPr>
            <a:r>
              <a:rPr lang="en-US" altLang="en-US" sz="700" b="0" dirty="0" smtClean="0">
                <a:solidFill>
                  <a:schemeClr val="bg1"/>
                </a:solidFill>
                <a:cs typeface="+mn-cs"/>
              </a:rPr>
              <a:t>The following material was used by </a:t>
            </a:r>
            <a:r>
              <a:rPr lang="en-US" altLang="en-US" sz="700" b="0" dirty="0" smtClean="0">
                <a:solidFill>
                  <a:schemeClr val="bg1"/>
                </a:solidFill>
                <a:cs typeface="Times New Roman" pitchFamily="18" charset="0"/>
              </a:rPr>
              <a:t>Accdon LLC </a:t>
            </a:r>
            <a:r>
              <a:rPr lang="en-US" altLang="en-US" sz="700" b="0" dirty="0" smtClean="0">
                <a:solidFill>
                  <a:schemeClr val="bg1"/>
                </a:solidFill>
                <a:cs typeface="+mn-cs"/>
              </a:rPr>
              <a:t>during an oral presentation and discussion. Without the accompanying oral comments, the text is incomplete as a record of the presentation. This document contains information and methodology descriptions intended solely for the use of client personnel. No part of it may be circulated, quoted, or reproduced for distribution outside this client without the prior written approval of Accdon LLC.</a:t>
            </a:r>
          </a:p>
        </p:txBody>
      </p:sp>
      <p:sp>
        <p:nvSpPr>
          <p:cNvPr id="14" name="Text Box 25"/>
          <p:cNvSpPr txBox="1">
            <a:spLocks noChangeArrowheads="1"/>
          </p:cNvSpPr>
          <p:nvPr/>
        </p:nvSpPr>
        <p:spPr bwMode="auto">
          <a:xfrm>
            <a:off x="5260975" y="5113338"/>
            <a:ext cx="1797050" cy="188912"/>
          </a:xfrm>
          <a:prstGeom prst="rect">
            <a:avLst/>
          </a:prstGeom>
          <a:noFill/>
          <a:ln>
            <a:noFill/>
          </a:ln>
          <a:extLst/>
        </p:spPr>
        <p:txBody>
          <a:bodyPr lIns="45720" rIns="45720">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a:lnSpc>
                <a:spcPct val="90000"/>
              </a:lnSpc>
              <a:spcBef>
                <a:spcPct val="50000"/>
              </a:spcBef>
            </a:pPr>
            <a:r>
              <a:rPr lang="en-US" altLang="en-US" sz="700" u="sng">
                <a:solidFill>
                  <a:schemeClr val="bg1"/>
                </a:solidFill>
              </a:rPr>
              <a:t>NOTICE:  Proprietary and Confidential</a:t>
            </a:r>
            <a:endParaRPr lang="en-US" altLang="en-US" sz="1200">
              <a:solidFill>
                <a:schemeClr val="bg1"/>
              </a:solidFill>
            </a:endParaRPr>
          </a:p>
        </p:txBody>
      </p:sp>
      <p:sp>
        <p:nvSpPr>
          <p:cNvPr id="15" name="Text Box 26"/>
          <p:cNvSpPr txBox="1">
            <a:spLocks noChangeArrowheads="1"/>
          </p:cNvSpPr>
          <p:nvPr/>
        </p:nvSpPr>
        <p:spPr bwMode="auto">
          <a:xfrm>
            <a:off x="4083050" y="5818188"/>
            <a:ext cx="3130550" cy="188912"/>
          </a:xfrm>
          <a:prstGeom prst="rect">
            <a:avLst/>
          </a:prstGeom>
          <a:noFill/>
          <a:ln>
            <a:noFill/>
          </a:ln>
          <a:extLst/>
        </p:spPr>
        <p:txBody>
          <a:bodyPr lIns="45720" rIns="45720">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a:lnSpc>
                <a:spcPct val="90000"/>
              </a:lnSpc>
              <a:spcBef>
                <a:spcPct val="50000"/>
              </a:spcBef>
            </a:pPr>
            <a:r>
              <a:rPr lang="en-US" altLang="en-US" sz="700" b="0">
                <a:solidFill>
                  <a:schemeClr val="bg1"/>
                </a:solidFill>
              </a:rPr>
              <a:t>Copyright © 2013 Accdon LLC, All Rights Reserved</a:t>
            </a:r>
            <a:endParaRPr lang="en-US" altLang="en-US" sz="700">
              <a:solidFill>
                <a:schemeClr val="bg1"/>
              </a:solidFill>
            </a:endParaRPr>
          </a:p>
        </p:txBody>
      </p:sp>
      <p:pic>
        <p:nvPicPr>
          <p:cNvPr id="16" name="Picture 2" descr="LetPub English editing servic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043863" y="304800"/>
            <a:ext cx="1096962"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1604" name="Rectangle 4"/>
          <p:cNvSpPr>
            <a:spLocks noGrp="1" noChangeArrowheads="1"/>
          </p:cNvSpPr>
          <p:nvPr>
            <p:ph type="subTitle" idx="1"/>
          </p:nvPr>
        </p:nvSpPr>
        <p:spPr>
          <a:xfrm>
            <a:off x="1371600" y="3848100"/>
            <a:ext cx="6400800" cy="457200"/>
          </a:xfrm>
        </p:spPr>
        <p:txBody>
          <a:bodyPr/>
          <a:lstStyle>
            <a:lvl1pPr marL="0" indent="0" algn="ctr">
              <a:buFont typeface="Wingdings" pitchFamily="2" charset="2"/>
              <a:buNone/>
              <a:defRPr sz="1800">
                <a:solidFill>
                  <a:schemeClr val="tx1"/>
                </a:solidFill>
              </a:defRPr>
            </a:lvl1pPr>
          </a:lstStyle>
          <a:p>
            <a:r>
              <a:rPr lang="en-US" smtClean="0"/>
              <a:t>Click to edit Master subtitle style</a:t>
            </a:r>
            <a:endParaRPr lang="en-US" dirty="0"/>
          </a:p>
        </p:txBody>
      </p:sp>
      <p:pic>
        <p:nvPicPr>
          <p:cNvPr id="17" name="Picture 16" descr="logo 1016.jp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3394075" y="796925"/>
            <a:ext cx="22860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Rectangle 15"/>
          <p:cNvSpPr>
            <a:spLocks noChangeArrowheads="1"/>
          </p:cNvSpPr>
          <p:nvPr userDrawn="1"/>
        </p:nvSpPr>
        <p:spPr bwMode="auto">
          <a:xfrm>
            <a:off x="0" y="4489450"/>
            <a:ext cx="9144000" cy="152400"/>
          </a:xfrm>
          <a:prstGeom prst="rect">
            <a:avLst/>
          </a:prstGeom>
          <a:gradFill rotWithShape="1">
            <a:gsLst>
              <a:gs pos="0">
                <a:srgbClr val="FFC583"/>
              </a:gs>
              <a:gs pos="50000">
                <a:srgbClr val="FFD9B5"/>
              </a:gs>
              <a:gs pos="100000">
                <a:srgbClr val="FFECDB"/>
              </a:gs>
            </a:gsLst>
            <a:lin ang="0" scaled="1"/>
          </a:gradFill>
          <a:ln>
            <a:noFill/>
          </a:ln>
          <a:extLst/>
        </p:spPr>
        <p:txBody>
          <a:bodyPr wrap="none" anchor="ctr"/>
          <a:lstStyle/>
          <a:p>
            <a:endParaRPr lang="en-US" altLang="en-US"/>
          </a:p>
        </p:txBody>
      </p:sp>
      <p:pic>
        <p:nvPicPr>
          <p:cNvPr id="19" name="Picture 10" descr="http://www.psdgraphics.com/file/wavy-orange-background.jp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t="15466" b="5174"/>
          <a:stretch>
            <a:fillRect/>
          </a:stretch>
        </p:blipFill>
        <p:spPr bwMode="auto">
          <a:xfrm>
            <a:off x="2374900" y="4794250"/>
            <a:ext cx="6765925" cy="1922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6" descr="http://i853.photobucket.com/albums/ab100/misscrt/bigstockphoto_Pen_On_Keyboard_94053.jp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0" y="4794250"/>
            <a:ext cx="2462213" cy="192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Rectangle 15"/>
          <p:cNvSpPr>
            <a:spLocks noChangeArrowheads="1"/>
          </p:cNvSpPr>
          <p:nvPr userDrawn="1"/>
        </p:nvSpPr>
        <p:spPr bwMode="auto">
          <a:xfrm>
            <a:off x="0" y="152400"/>
            <a:ext cx="9144000" cy="152400"/>
          </a:xfrm>
          <a:prstGeom prst="rect">
            <a:avLst/>
          </a:prstGeom>
          <a:gradFill rotWithShape="1">
            <a:gsLst>
              <a:gs pos="0">
                <a:srgbClr val="FFC583"/>
              </a:gs>
              <a:gs pos="50000">
                <a:srgbClr val="FFD9B5"/>
              </a:gs>
              <a:gs pos="100000">
                <a:srgbClr val="FFECDB"/>
              </a:gs>
            </a:gsLst>
            <a:lin ang="10800000" scaled="1"/>
          </a:gradFill>
          <a:ln>
            <a:noFill/>
          </a:ln>
          <a:extLst/>
        </p:spPr>
        <p:txBody>
          <a:bodyPr wrap="none" anchor="ctr"/>
          <a:lstStyle/>
          <a:p>
            <a:endParaRPr lang="en-US" altLang="en-US"/>
          </a:p>
        </p:txBody>
      </p:sp>
      <p:pic>
        <p:nvPicPr>
          <p:cNvPr id="22" name="Picture 2" descr="LetPub English editing service"/>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8043863" y="304800"/>
            <a:ext cx="1096962"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3431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fld id="{7DB10B9F-16B2-4E49-8EBC-95E368E49F7D}" type="slidenum">
              <a:rPr lang="en-US" smtClean="0"/>
              <a:pPr/>
              <a:t>‹#›</a:t>
            </a:fld>
            <a:endParaRPr lang="en-US"/>
          </a:p>
        </p:txBody>
      </p:sp>
    </p:spTree>
    <p:extLst>
      <p:ext uri="{BB962C8B-B14F-4D97-AF65-F5344CB8AC3E}">
        <p14:creationId xmlns="" xmlns:p14="http://schemas.microsoft.com/office/powerpoint/2010/main" val="1494646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sldNum" sz="quarter" idx="10"/>
          </p:nvPr>
        </p:nvSpPr>
        <p:spPr>
          <a:ln/>
        </p:spPr>
        <p:txBody>
          <a:bodyPr/>
          <a:lstStyle>
            <a:lvl1pPr>
              <a:defRPr/>
            </a:lvl1pPr>
          </a:lstStyle>
          <a:p>
            <a:fld id="{EC21FFDC-97D4-4B83-8C18-22FE72638101}" type="slidenum">
              <a:rPr lang="en-US" smtClean="0"/>
              <a:pPr/>
              <a:t>‹#›</a:t>
            </a:fld>
            <a:endParaRPr lang="en-US"/>
          </a:p>
        </p:txBody>
      </p:sp>
    </p:spTree>
    <p:extLst>
      <p:ext uri="{BB962C8B-B14F-4D97-AF65-F5344CB8AC3E}">
        <p14:creationId xmlns="" xmlns:p14="http://schemas.microsoft.com/office/powerpoint/2010/main" val="4293314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13"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sldNum" sz="quarter" idx="10"/>
          </p:nvPr>
        </p:nvSpPr>
        <p:spPr>
          <a:ln/>
        </p:spPr>
        <p:txBody>
          <a:bodyPr/>
          <a:lstStyle>
            <a:lvl1pPr>
              <a:defRPr/>
            </a:lvl1pPr>
          </a:lstStyle>
          <a:p>
            <a:fld id="{C5F08731-AAA6-4C62-9CEF-CD223CFB4852}" type="slidenum">
              <a:rPr lang="en-US" smtClean="0"/>
              <a:pPr/>
              <a:t>‹#›</a:t>
            </a:fld>
            <a:endParaRPr lang="en-US"/>
          </a:p>
        </p:txBody>
      </p:sp>
    </p:spTree>
    <p:extLst>
      <p:ext uri="{BB962C8B-B14F-4D97-AF65-F5344CB8AC3E}">
        <p14:creationId xmlns="" xmlns:p14="http://schemas.microsoft.com/office/powerpoint/2010/main" val="2031146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sldNum" sz="quarter" idx="10"/>
          </p:nvPr>
        </p:nvSpPr>
        <p:spPr>
          <a:ln/>
        </p:spPr>
        <p:txBody>
          <a:bodyPr/>
          <a:lstStyle>
            <a:lvl1pPr>
              <a:defRPr/>
            </a:lvl1pPr>
          </a:lstStyle>
          <a:p>
            <a:fld id="{02883646-5F63-4556-9034-369DD23D3B70}" type="slidenum">
              <a:rPr lang="en-US" smtClean="0"/>
              <a:pPr/>
              <a:t>‹#›</a:t>
            </a:fld>
            <a:endParaRPr lang="en-US"/>
          </a:p>
        </p:txBody>
      </p:sp>
    </p:spTree>
    <p:extLst>
      <p:ext uri="{BB962C8B-B14F-4D97-AF65-F5344CB8AC3E}">
        <p14:creationId xmlns="" xmlns:p14="http://schemas.microsoft.com/office/powerpoint/2010/main" val="1966606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sldNum" sz="quarter" idx="10"/>
          </p:nvPr>
        </p:nvSpPr>
        <p:spPr>
          <a:ln/>
        </p:spPr>
        <p:txBody>
          <a:bodyPr/>
          <a:lstStyle>
            <a:lvl1pPr>
              <a:defRPr/>
            </a:lvl1pPr>
          </a:lstStyle>
          <a:p>
            <a:fld id="{794A6CC3-86EB-4D13-AD82-B4C2F5B72FBB}" type="slidenum">
              <a:rPr lang="en-US" smtClean="0"/>
              <a:pPr/>
              <a:t>‹#›</a:t>
            </a:fld>
            <a:endParaRPr lang="en-US"/>
          </a:p>
        </p:txBody>
      </p:sp>
    </p:spTree>
    <p:extLst>
      <p:ext uri="{BB962C8B-B14F-4D97-AF65-F5344CB8AC3E}">
        <p14:creationId xmlns="" xmlns:p14="http://schemas.microsoft.com/office/powerpoint/2010/main" val="486722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a:ln/>
        </p:spPr>
        <p:txBody>
          <a:bodyPr/>
          <a:lstStyle>
            <a:lvl1pPr>
              <a:defRPr/>
            </a:lvl1pPr>
          </a:lstStyle>
          <a:p>
            <a:fld id="{AF8EB1C9-2BDD-4AFA-9138-F8D56E39F279}" type="slidenum">
              <a:rPr lang="en-US" smtClean="0"/>
              <a:pPr/>
              <a:t>‹#›</a:t>
            </a:fld>
            <a:endParaRPr lang="en-US"/>
          </a:p>
        </p:txBody>
      </p:sp>
    </p:spTree>
    <p:extLst>
      <p:ext uri="{BB962C8B-B14F-4D97-AF65-F5344CB8AC3E}">
        <p14:creationId xmlns="" xmlns:p14="http://schemas.microsoft.com/office/powerpoint/2010/main" val="2338270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fld id="{F55A0042-3601-4A07-B4AB-47C4C4240710}" type="slidenum">
              <a:rPr lang="en-US" smtClean="0"/>
              <a:pPr/>
              <a:t>‹#›</a:t>
            </a:fld>
            <a:endParaRPr lang="en-US"/>
          </a:p>
        </p:txBody>
      </p:sp>
    </p:spTree>
    <p:extLst>
      <p:ext uri="{BB962C8B-B14F-4D97-AF65-F5344CB8AC3E}">
        <p14:creationId xmlns="" xmlns:p14="http://schemas.microsoft.com/office/powerpoint/2010/main" val="94907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fld id="{7DB10B9F-16B2-4E49-8EBC-95E368E49F7D}" type="slidenum">
              <a:rPr lang="en-US"/>
              <a:pPr/>
              <a:t>‹#›</a:t>
            </a:fld>
            <a:endParaRPr lang="en-US"/>
          </a:p>
        </p:txBody>
      </p:sp>
    </p:spTree>
    <p:extLst>
      <p:ext uri="{BB962C8B-B14F-4D97-AF65-F5344CB8AC3E}">
        <p14:creationId xmlns="" xmlns:p14="http://schemas.microsoft.com/office/powerpoint/2010/main" val="1494646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fld id="{166FC25F-72DE-4F5A-A872-37B57DE81F59}" type="slidenum">
              <a:rPr lang="en-US" smtClean="0"/>
              <a:pPr/>
              <a:t>‹#›</a:t>
            </a:fld>
            <a:endParaRPr lang="en-US"/>
          </a:p>
        </p:txBody>
      </p:sp>
    </p:spTree>
    <p:extLst>
      <p:ext uri="{BB962C8B-B14F-4D97-AF65-F5344CB8AC3E}">
        <p14:creationId xmlns="" xmlns:p14="http://schemas.microsoft.com/office/powerpoint/2010/main" val="3106923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fld id="{CA03DD61-0C91-428A-BF01-DA9BCC37F385}" type="slidenum">
              <a:rPr lang="en-US" smtClean="0"/>
              <a:pPr/>
              <a:t>‹#›</a:t>
            </a:fld>
            <a:endParaRPr lang="en-US"/>
          </a:p>
        </p:txBody>
      </p:sp>
    </p:spTree>
    <p:extLst>
      <p:ext uri="{BB962C8B-B14F-4D97-AF65-F5344CB8AC3E}">
        <p14:creationId xmlns="" xmlns:p14="http://schemas.microsoft.com/office/powerpoint/2010/main" val="1959988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76200"/>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76200"/>
            <a:ext cx="60198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fld id="{CCF9E04F-45A1-42A4-A3EB-3B2C7323BDE7}" type="slidenum">
              <a:rPr lang="en-US" smtClean="0"/>
              <a:pPr/>
              <a:t>‹#›</a:t>
            </a:fld>
            <a:endParaRPr lang="en-US"/>
          </a:p>
        </p:txBody>
      </p:sp>
    </p:spTree>
    <p:extLst>
      <p:ext uri="{BB962C8B-B14F-4D97-AF65-F5344CB8AC3E}">
        <p14:creationId xmlns="" xmlns:p14="http://schemas.microsoft.com/office/powerpoint/2010/main" val="563776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sldNum" sz="quarter" idx="10"/>
          </p:nvPr>
        </p:nvSpPr>
        <p:spPr>
          <a:ln/>
        </p:spPr>
        <p:txBody>
          <a:bodyPr/>
          <a:lstStyle>
            <a:lvl1pPr>
              <a:defRPr/>
            </a:lvl1pPr>
          </a:lstStyle>
          <a:p>
            <a:fld id="{EC21FFDC-97D4-4B83-8C18-22FE72638101}" type="slidenum">
              <a:rPr lang="en-US"/>
              <a:pPr/>
              <a:t>‹#›</a:t>
            </a:fld>
            <a:endParaRPr lang="en-US"/>
          </a:p>
        </p:txBody>
      </p:sp>
    </p:spTree>
    <p:extLst>
      <p:ext uri="{BB962C8B-B14F-4D97-AF65-F5344CB8AC3E}">
        <p14:creationId xmlns="" xmlns:p14="http://schemas.microsoft.com/office/powerpoint/2010/main" val="4293314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13"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sldNum" sz="quarter" idx="10"/>
          </p:nvPr>
        </p:nvSpPr>
        <p:spPr>
          <a:ln/>
        </p:spPr>
        <p:txBody>
          <a:bodyPr/>
          <a:lstStyle>
            <a:lvl1pPr>
              <a:defRPr/>
            </a:lvl1pPr>
          </a:lstStyle>
          <a:p>
            <a:fld id="{C5F08731-AAA6-4C62-9CEF-CD223CFB4852}" type="slidenum">
              <a:rPr lang="en-US"/>
              <a:pPr/>
              <a:t>‹#›</a:t>
            </a:fld>
            <a:endParaRPr lang="en-US"/>
          </a:p>
        </p:txBody>
      </p:sp>
    </p:spTree>
    <p:extLst>
      <p:ext uri="{BB962C8B-B14F-4D97-AF65-F5344CB8AC3E}">
        <p14:creationId xmlns="" xmlns:p14="http://schemas.microsoft.com/office/powerpoint/2010/main" val="203114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sldNum" sz="quarter" idx="10"/>
          </p:nvPr>
        </p:nvSpPr>
        <p:spPr>
          <a:ln/>
        </p:spPr>
        <p:txBody>
          <a:bodyPr/>
          <a:lstStyle>
            <a:lvl1pPr>
              <a:defRPr/>
            </a:lvl1pPr>
          </a:lstStyle>
          <a:p>
            <a:fld id="{02883646-5F63-4556-9034-369DD23D3B70}" type="slidenum">
              <a:rPr lang="en-US"/>
              <a:pPr/>
              <a:t>‹#›</a:t>
            </a:fld>
            <a:endParaRPr lang="en-US"/>
          </a:p>
        </p:txBody>
      </p:sp>
    </p:spTree>
    <p:extLst>
      <p:ext uri="{BB962C8B-B14F-4D97-AF65-F5344CB8AC3E}">
        <p14:creationId xmlns="" xmlns:p14="http://schemas.microsoft.com/office/powerpoint/2010/main" val="1966606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sldNum" sz="quarter" idx="10"/>
          </p:nvPr>
        </p:nvSpPr>
        <p:spPr>
          <a:ln/>
        </p:spPr>
        <p:txBody>
          <a:bodyPr/>
          <a:lstStyle>
            <a:lvl1pPr>
              <a:defRPr/>
            </a:lvl1pPr>
          </a:lstStyle>
          <a:p>
            <a:fld id="{794A6CC3-86EB-4D13-AD82-B4C2F5B72FBB}" type="slidenum">
              <a:rPr lang="en-US"/>
              <a:pPr/>
              <a:t>‹#›</a:t>
            </a:fld>
            <a:endParaRPr lang="en-US"/>
          </a:p>
        </p:txBody>
      </p:sp>
    </p:spTree>
    <p:extLst>
      <p:ext uri="{BB962C8B-B14F-4D97-AF65-F5344CB8AC3E}">
        <p14:creationId xmlns="" xmlns:p14="http://schemas.microsoft.com/office/powerpoint/2010/main" val="486722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a:ln/>
        </p:spPr>
        <p:txBody>
          <a:bodyPr/>
          <a:lstStyle>
            <a:lvl1pPr>
              <a:defRPr/>
            </a:lvl1pPr>
          </a:lstStyle>
          <a:p>
            <a:fld id="{AF8EB1C9-2BDD-4AFA-9138-F8D56E39F279}" type="slidenum">
              <a:rPr lang="en-US"/>
              <a:pPr/>
              <a:t>‹#›</a:t>
            </a:fld>
            <a:endParaRPr lang="en-US"/>
          </a:p>
        </p:txBody>
      </p:sp>
    </p:spTree>
    <p:extLst>
      <p:ext uri="{BB962C8B-B14F-4D97-AF65-F5344CB8AC3E}">
        <p14:creationId xmlns="" xmlns:p14="http://schemas.microsoft.com/office/powerpoint/2010/main" val="2338270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fld id="{F55A0042-3601-4A07-B4AB-47C4C4240710}" type="slidenum">
              <a:rPr lang="en-US"/>
              <a:pPr/>
              <a:t>‹#›</a:t>
            </a:fld>
            <a:endParaRPr lang="en-US"/>
          </a:p>
        </p:txBody>
      </p:sp>
    </p:spTree>
    <p:extLst>
      <p:ext uri="{BB962C8B-B14F-4D97-AF65-F5344CB8AC3E}">
        <p14:creationId xmlns="" xmlns:p14="http://schemas.microsoft.com/office/powerpoint/2010/main" val="949077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fld id="{166FC25F-72DE-4F5A-A872-37B57DE81F59}" type="slidenum">
              <a:rPr lang="en-US"/>
              <a:pPr/>
              <a:t>‹#›</a:t>
            </a:fld>
            <a:endParaRPr lang="en-US"/>
          </a:p>
        </p:txBody>
      </p:sp>
    </p:spTree>
    <p:extLst>
      <p:ext uri="{BB962C8B-B14F-4D97-AF65-F5344CB8AC3E}">
        <p14:creationId xmlns="" xmlns:p14="http://schemas.microsoft.com/office/powerpoint/2010/main" val="3106923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flipV="1">
            <a:off x="0" y="0"/>
            <a:ext cx="9144000" cy="746125"/>
          </a:xfrm>
          <a:prstGeom prst="rect">
            <a:avLst/>
          </a:prstGeom>
          <a:gradFill rotWithShape="1">
            <a:gsLst>
              <a:gs pos="0">
                <a:srgbClr val="FFC583"/>
              </a:gs>
              <a:gs pos="50000">
                <a:srgbClr val="FFD9B5"/>
              </a:gs>
              <a:gs pos="100000">
                <a:srgbClr val="FFECDB"/>
              </a:gs>
            </a:gsLst>
            <a:lin ang="10800000" scaled="1"/>
          </a:gradFill>
          <a:ln>
            <a:noFill/>
          </a:ln>
          <a:extLst/>
        </p:spPr>
        <p:txBody>
          <a:bodyPr wrap="none" anchor="ctr"/>
          <a:lstStyle/>
          <a:p>
            <a:endParaRPr lang="en-US" altLang="en-US"/>
          </a:p>
        </p:txBody>
      </p:sp>
      <p:sp>
        <p:nvSpPr>
          <p:cNvPr id="1027" name="Rectangle 3"/>
          <p:cNvSpPr>
            <a:spLocks noChangeArrowheads="1"/>
          </p:cNvSpPr>
          <p:nvPr/>
        </p:nvSpPr>
        <p:spPr bwMode="auto">
          <a:xfrm>
            <a:off x="0" y="-28575"/>
            <a:ext cx="9144000" cy="180975"/>
          </a:xfrm>
          <a:prstGeom prst="rect">
            <a:avLst/>
          </a:prstGeom>
          <a:solidFill>
            <a:srgbClr val="18274B"/>
          </a:solidFill>
          <a:ln>
            <a:noFill/>
          </a:ln>
          <a:extLst/>
        </p:spPr>
        <p:txBody>
          <a:bodyPr wrap="none" anchor="ctr"/>
          <a:lstStyle/>
          <a:p>
            <a:endParaRPr lang="en-US" altLang="en-US"/>
          </a:p>
        </p:txBody>
      </p:sp>
      <p:sp>
        <p:nvSpPr>
          <p:cNvPr id="1028" name="Line 4"/>
          <p:cNvSpPr>
            <a:spLocks noChangeShapeType="1"/>
          </p:cNvSpPr>
          <p:nvPr/>
        </p:nvSpPr>
        <p:spPr bwMode="auto">
          <a:xfrm>
            <a:off x="557213" y="152400"/>
            <a:ext cx="0" cy="593725"/>
          </a:xfrm>
          <a:prstGeom prst="line">
            <a:avLst/>
          </a:prstGeom>
          <a:noFill/>
          <a:ln w="9525">
            <a:solidFill>
              <a:schemeClr val="tx1"/>
            </a:solidFill>
            <a:round/>
            <a:headEnd/>
            <a:tailEnd/>
          </a:ln>
          <a:extLst/>
        </p:spPr>
        <p:txBody>
          <a:bodyPr wrap="none" anchor="ctr"/>
          <a:lstStyle/>
          <a:p>
            <a:pPr>
              <a:defRPr/>
            </a:pPr>
            <a:endParaRPr lang="en-US" dirty="0">
              <a:latin typeface="Arial" charset="0"/>
              <a:cs typeface="+mn-cs"/>
            </a:endParaRPr>
          </a:p>
        </p:txBody>
      </p:sp>
      <p:sp>
        <p:nvSpPr>
          <p:cNvPr id="1029" name="Rectangle 5"/>
          <p:cNvSpPr>
            <a:spLocks noChangeArrowheads="1"/>
          </p:cNvSpPr>
          <p:nvPr/>
        </p:nvSpPr>
        <p:spPr bwMode="auto">
          <a:xfrm flipV="1">
            <a:off x="0" y="746125"/>
            <a:ext cx="4191000" cy="261938"/>
          </a:xfrm>
          <a:prstGeom prst="rect">
            <a:avLst/>
          </a:prstGeom>
          <a:gradFill rotWithShape="1">
            <a:gsLst>
              <a:gs pos="0">
                <a:srgbClr val="DD9B08"/>
              </a:gs>
              <a:gs pos="100000">
                <a:srgbClr val="FFFFFF"/>
              </a:gs>
            </a:gsLst>
            <a:lin ang="0" scaled="1"/>
          </a:gradFill>
          <a:ln>
            <a:noFill/>
          </a:ln>
          <a:extLst/>
        </p:spPr>
        <p:txBody>
          <a:bodyPr wrap="none" anchor="ctr"/>
          <a:lstStyle/>
          <a:p>
            <a:endParaRPr lang="en-US" altLang="en-US"/>
          </a:p>
        </p:txBody>
      </p:sp>
      <p:sp>
        <p:nvSpPr>
          <p:cNvPr id="1030" name="Rectangle 9"/>
          <p:cNvSpPr>
            <a:spLocks noGrp="1" noChangeArrowheads="1"/>
          </p:cNvSpPr>
          <p:nvPr>
            <p:ph type="body" idx="1"/>
          </p:nvPr>
        </p:nvSpPr>
        <p:spPr bwMode="auto">
          <a:xfrm>
            <a:off x="442913" y="11430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6"/>
          <p:cNvSpPr>
            <a:spLocks noChangeArrowheads="1"/>
          </p:cNvSpPr>
          <p:nvPr/>
        </p:nvSpPr>
        <p:spPr bwMode="auto">
          <a:xfrm>
            <a:off x="0" y="6705600"/>
            <a:ext cx="7943850" cy="152400"/>
          </a:xfrm>
          <a:prstGeom prst="rect">
            <a:avLst/>
          </a:prstGeom>
          <a:solidFill>
            <a:srgbClr val="18274B"/>
          </a:solidFill>
          <a:ln>
            <a:noFill/>
          </a:ln>
          <a:extLst/>
        </p:spPr>
        <p:txBody>
          <a:bodyPr wrap="none" anchor="ctr"/>
          <a:lstStyle/>
          <a:p>
            <a:endParaRPr lang="en-US" altLang="en-US"/>
          </a:p>
        </p:txBody>
      </p:sp>
      <p:sp>
        <p:nvSpPr>
          <p:cNvPr id="1032" name="Rectangle 7"/>
          <p:cNvSpPr>
            <a:spLocks noChangeArrowheads="1"/>
          </p:cNvSpPr>
          <p:nvPr/>
        </p:nvSpPr>
        <p:spPr bwMode="auto">
          <a:xfrm flipV="1">
            <a:off x="0" y="6600825"/>
            <a:ext cx="9144000" cy="104775"/>
          </a:xfrm>
          <a:prstGeom prst="rect">
            <a:avLst/>
          </a:prstGeom>
          <a:gradFill rotWithShape="1">
            <a:gsLst>
              <a:gs pos="0">
                <a:srgbClr val="CCCCFF"/>
              </a:gs>
              <a:gs pos="100000">
                <a:schemeClr val="bg1"/>
              </a:gs>
            </a:gsLst>
            <a:lin ang="0" scaled="1"/>
          </a:gradFill>
          <a:ln>
            <a:noFill/>
          </a:ln>
          <a:extLst/>
        </p:spPr>
        <p:txBody>
          <a:bodyPr wrap="none" anchor="ctr"/>
          <a:lstStyle/>
          <a:p>
            <a:endParaRPr lang="en-US" altLang="en-US"/>
          </a:p>
        </p:txBody>
      </p:sp>
      <p:sp>
        <p:nvSpPr>
          <p:cNvPr id="1033" name="Rectangle 11"/>
          <p:cNvSpPr>
            <a:spLocks noChangeArrowheads="1"/>
          </p:cNvSpPr>
          <p:nvPr/>
        </p:nvSpPr>
        <p:spPr bwMode="auto">
          <a:xfrm>
            <a:off x="4216400" y="6705600"/>
            <a:ext cx="4037013" cy="152400"/>
          </a:xfrm>
          <a:prstGeom prst="rect">
            <a:avLst/>
          </a:prstGeom>
          <a:gradFill rotWithShape="1">
            <a:gsLst>
              <a:gs pos="0">
                <a:srgbClr val="18274B"/>
              </a:gs>
              <a:gs pos="100000">
                <a:srgbClr val="FFFFFF"/>
              </a:gs>
            </a:gsLst>
            <a:lin ang="0" scaled="1"/>
          </a:gradFill>
          <a:ln>
            <a:noFill/>
          </a:ln>
          <a:extLst/>
        </p:spPr>
        <p:txBody>
          <a:bodyPr wrap="none" anchor="ctr"/>
          <a:lstStyle/>
          <a:p>
            <a:endParaRPr lang="en-US" altLang="en-US"/>
          </a:p>
        </p:txBody>
      </p:sp>
      <p:sp>
        <p:nvSpPr>
          <p:cNvPr id="280592" name="Rectangle 16"/>
          <p:cNvSpPr>
            <a:spLocks noGrp="1" noChangeArrowheads="1"/>
          </p:cNvSpPr>
          <p:nvPr>
            <p:ph type="sldNum" sz="quarter" idx="4"/>
          </p:nvPr>
        </p:nvSpPr>
        <p:spPr bwMode="auto">
          <a:xfrm>
            <a:off x="4381500" y="6556375"/>
            <a:ext cx="38100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00" b="0"/>
            </a:lvl1pPr>
          </a:lstStyle>
          <a:p>
            <a:fld id="{C9C88245-CF2E-4701-9EAA-BF77B10271AF}" type="slidenum">
              <a:rPr lang="en-US"/>
              <a:pPr/>
              <a:t>‹#›</a:t>
            </a:fld>
            <a:endParaRPr lang="en-US"/>
          </a:p>
        </p:txBody>
      </p:sp>
      <p:sp>
        <p:nvSpPr>
          <p:cNvPr id="1035" name="Rectangle 8"/>
          <p:cNvSpPr>
            <a:spLocks noGrp="1" noChangeArrowheads="1"/>
          </p:cNvSpPr>
          <p:nvPr>
            <p:ph type="title"/>
          </p:nvPr>
        </p:nvSpPr>
        <p:spPr bwMode="auto">
          <a:xfrm>
            <a:off x="633413" y="76200"/>
            <a:ext cx="7620000" cy="722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36" name="Picture 12" descr="logo 1016.jpg"/>
          <p:cNvPicPr>
            <a:picLocks noChangeAspect="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8380413" y="6669088"/>
            <a:ext cx="7620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7" name="Picture 2" descr="LetPub English editing service"/>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8426450" y="752475"/>
            <a:ext cx="71913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9"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000" b="1">
          <a:solidFill>
            <a:srgbClr val="18274B"/>
          </a:solidFill>
          <a:latin typeface="+mj-lt"/>
          <a:ea typeface="+mj-ea"/>
          <a:cs typeface="+mj-cs"/>
        </a:defRPr>
      </a:lvl1pPr>
      <a:lvl2pPr algn="l" rtl="0" eaLnBrk="0" fontAlgn="base" hangingPunct="0">
        <a:spcBef>
          <a:spcPct val="0"/>
        </a:spcBef>
        <a:spcAft>
          <a:spcPct val="0"/>
        </a:spcAft>
        <a:defRPr sz="2000" b="1">
          <a:solidFill>
            <a:srgbClr val="18274B"/>
          </a:solidFill>
          <a:latin typeface="Arial" charset="0"/>
        </a:defRPr>
      </a:lvl2pPr>
      <a:lvl3pPr algn="l" rtl="0" eaLnBrk="0" fontAlgn="base" hangingPunct="0">
        <a:spcBef>
          <a:spcPct val="0"/>
        </a:spcBef>
        <a:spcAft>
          <a:spcPct val="0"/>
        </a:spcAft>
        <a:defRPr sz="2000" b="1">
          <a:solidFill>
            <a:srgbClr val="18274B"/>
          </a:solidFill>
          <a:latin typeface="Arial" charset="0"/>
        </a:defRPr>
      </a:lvl3pPr>
      <a:lvl4pPr algn="l" rtl="0" eaLnBrk="0" fontAlgn="base" hangingPunct="0">
        <a:spcBef>
          <a:spcPct val="0"/>
        </a:spcBef>
        <a:spcAft>
          <a:spcPct val="0"/>
        </a:spcAft>
        <a:defRPr sz="2000" b="1">
          <a:solidFill>
            <a:srgbClr val="18274B"/>
          </a:solidFill>
          <a:latin typeface="Arial" charset="0"/>
        </a:defRPr>
      </a:lvl4pPr>
      <a:lvl5pPr algn="l" rtl="0" eaLnBrk="0" fontAlgn="base" hangingPunct="0">
        <a:spcBef>
          <a:spcPct val="0"/>
        </a:spcBef>
        <a:spcAft>
          <a:spcPct val="0"/>
        </a:spcAft>
        <a:defRPr sz="2000" b="1">
          <a:solidFill>
            <a:srgbClr val="18274B"/>
          </a:solidFill>
          <a:latin typeface="Arial" charset="0"/>
        </a:defRPr>
      </a:lvl5pPr>
      <a:lvl6pPr marL="457200" algn="l" rtl="0" eaLnBrk="1" fontAlgn="base" hangingPunct="1">
        <a:spcBef>
          <a:spcPct val="0"/>
        </a:spcBef>
        <a:spcAft>
          <a:spcPct val="0"/>
        </a:spcAft>
        <a:defRPr sz="2000" b="1">
          <a:solidFill>
            <a:srgbClr val="18274B"/>
          </a:solidFill>
          <a:latin typeface="Arial" charset="0"/>
        </a:defRPr>
      </a:lvl6pPr>
      <a:lvl7pPr marL="914400" algn="l" rtl="0" eaLnBrk="1" fontAlgn="base" hangingPunct="1">
        <a:spcBef>
          <a:spcPct val="0"/>
        </a:spcBef>
        <a:spcAft>
          <a:spcPct val="0"/>
        </a:spcAft>
        <a:defRPr sz="2000" b="1">
          <a:solidFill>
            <a:srgbClr val="18274B"/>
          </a:solidFill>
          <a:latin typeface="Arial" charset="0"/>
        </a:defRPr>
      </a:lvl7pPr>
      <a:lvl8pPr marL="1371600" algn="l" rtl="0" eaLnBrk="1" fontAlgn="base" hangingPunct="1">
        <a:spcBef>
          <a:spcPct val="0"/>
        </a:spcBef>
        <a:spcAft>
          <a:spcPct val="0"/>
        </a:spcAft>
        <a:defRPr sz="2000" b="1">
          <a:solidFill>
            <a:srgbClr val="18274B"/>
          </a:solidFill>
          <a:latin typeface="Arial" charset="0"/>
        </a:defRPr>
      </a:lvl8pPr>
      <a:lvl9pPr marL="1828800" algn="l" rtl="0" eaLnBrk="1" fontAlgn="base" hangingPunct="1">
        <a:spcBef>
          <a:spcPct val="0"/>
        </a:spcBef>
        <a:spcAft>
          <a:spcPct val="0"/>
        </a:spcAft>
        <a:defRPr sz="2000" b="1">
          <a:solidFill>
            <a:srgbClr val="18274B"/>
          </a:solidFill>
          <a:latin typeface="Arial" charset="0"/>
        </a:defRPr>
      </a:lvl9pPr>
    </p:titleStyle>
    <p:bodyStyle>
      <a:lvl1pPr marL="342900" indent="-342900" algn="l" rtl="0" eaLnBrk="0" fontAlgn="base" hangingPunct="0">
        <a:spcBef>
          <a:spcPct val="20000"/>
        </a:spcBef>
        <a:spcAft>
          <a:spcPct val="0"/>
        </a:spcAft>
        <a:buClr>
          <a:srgbClr val="000060"/>
        </a:buClr>
        <a:buFont typeface="Wingdings" pitchFamily="2" charset="2"/>
        <a:buChar char="§"/>
        <a:defRPr sz="2000">
          <a:solidFill>
            <a:srgbClr val="18274B"/>
          </a:solidFill>
          <a:latin typeface="+mn-lt"/>
          <a:ea typeface="+mn-ea"/>
          <a:cs typeface="+mn-cs"/>
        </a:defRPr>
      </a:lvl1pPr>
      <a:lvl2pPr marL="742950" indent="-285750" algn="l" rtl="0" eaLnBrk="0" fontAlgn="base" hangingPunct="0">
        <a:spcBef>
          <a:spcPct val="20000"/>
        </a:spcBef>
        <a:spcAft>
          <a:spcPct val="0"/>
        </a:spcAft>
        <a:buSzPct val="60000"/>
        <a:buFont typeface="Arial" pitchFamily="34" charset="0"/>
        <a:buChar char="►"/>
        <a:defRPr>
          <a:solidFill>
            <a:srgbClr val="18274B"/>
          </a:solidFill>
          <a:latin typeface="+mn-lt"/>
        </a:defRPr>
      </a:lvl2pPr>
      <a:lvl3pPr marL="1143000" indent="-228600" algn="l" rtl="0" eaLnBrk="0" fontAlgn="base" hangingPunct="0">
        <a:spcBef>
          <a:spcPct val="20000"/>
        </a:spcBef>
        <a:spcAft>
          <a:spcPct val="0"/>
        </a:spcAft>
        <a:buSzPct val="80000"/>
        <a:buChar char="•"/>
        <a:defRPr sz="1600">
          <a:solidFill>
            <a:srgbClr val="18274B"/>
          </a:solidFill>
          <a:latin typeface="+mn-lt"/>
        </a:defRPr>
      </a:lvl3pPr>
      <a:lvl4pPr marL="1600200" indent="-228600" algn="l" rtl="0" eaLnBrk="0" fontAlgn="base" hangingPunct="0">
        <a:spcBef>
          <a:spcPct val="20000"/>
        </a:spcBef>
        <a:spcAft>
          <a:spcPct val="0"/>
        </a:spcAft>
        <a:buSzPct val="80000"/>
        <a:buChar char="•"/>
        <a:defRPr sz="1400">
          <a:solidFill>
            <a:srgbClr val="18274B"/>
          </a:solidFill>
          <a:latin typeface="+mn-lt"/>
        </a:defRPr>
      </a:lvl4pPr>
      <a:lvl5pPr marL="2057400" indent="-228600" algn="l" rtl="0" eaLnBrk="0" fontAlgn="base" hangingPunct="0">
        <a:spcBef>
          <a:spcPct val="20000"/>
        </a:spcBef>
        <a:spcAft>
          <a:spcPct val="0"/>
        </a:spcAft>
        <a:buSzPct val="80000"/>
        <a:buChar char="•"/>
        <a:defRPr sz="1200">
          <a:solidFill>
            <a:srgbClr val="18274B"/>
          </a:solidFill>
          <a:latin typeface="+mn-lt"/>
        </a:defRPr>
      </a:lvl5pPr>
      <a:lvl6pPr marL="2514600" indent="-228600" algn="l" rtl="0" eaLnBrk="1" fontAlgn="base" hangingPunct="1">
        <a:spcBef>
          <a:spcPct val="20000"/>
        </a:spcBef>
        <a:spcAft>
          <a:spcPct val="0"/>
        </a:spcAft>
        <a:buSzPct val="80000"/>
        <a:buChar char="•"/>
        <a:defRPr sz="1200">
          <a:solidFill>
            <a:srgbClr val="18274B"/>
          </a:solidFill>
          <a:latin typeface="+mn-lt"/>
        </a:defRPr>
      </a:lvl6pPr>
      <a:lvl7pPr marL="2971800" indent="-228600" algn="l" rtl="0" eaLnBrk="1" fontAlgn="base" hangingPunct="1">
        <a:spcBef>
          <a:spcPct val="20000"/>
        </a:spcBef>
        <a:spcAft>
          <a:spcPct val="0"/>
        </a:spcAft>
        <a:buSzPct val="80000"/>
        <a:buChar char="•"/>
        <a:defRPr sz="1200">
          <a:solidFill>
            <a:srgbClr val="18274B"/>
          </a:solidFill>
          <a:latin typeface="+mn-lt"/>
        </a:defRPr>
      </a:lvl7pPr>
      <a:lvl8pPr marL="3429000" indent="-228600" algn="l" rtl="0" eaLnBrk="1" fontAlgn="base" hangingPunct="1">
        <a:spcBef>
          <a:spcPct val="20000"/>
        </a:spcBef>
        <a:spcAft>
          <a:spcPct val="0"/>
        </a:spcAft>
        <a:buSzPct val="80000"/>
        <a:buChar char="•"/>
        <a:defRPr sz="1200">
          <a:solidFill>
            <a:srgbClr val="18274B"/>
          </a:solidFill>
          <a:latin typeface="+mn-lt"/>
        </a:defRPr>
      </a:lvl8pPr>
      <a:lvl9pPr marL="3886200" indent="-228600" algn="l" rtl="0" eaLnBrk="1" fontAlgn="base" hangingPunct="1">
        <a:spcBef>
          <a:spcPct val="20000"/>
        </a:spcBef>
        <a:spcAft>
          <a:spcPct val="0"/>
        </a:spcAft>
        <a:buSzPct val="80000"/>
        <a:buChar char="•"/>
        <a:defRPr sz="1200">
          <a:solidFill>
            <a:srgbClr val="18274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flipV="1">
            <a:off x="0" y="0"/>
            <a:ext cx="9144000" cy="746125"/>
          </a:xfrm>
          <a:prstGeom prst="rect">
            <a:avLst/>
          </a:prstGeom>
          <a:gradFill rotWithShape="1">
            <a:gsLst>
              <a:gs pos="0">
                <a:srgbClr val="FFC583"/>
              </a:gs>
              <a:gs pos="50000">
                <a:srgbClr val="FFD9B5"/>
              </a:gs>
              <a:gs pos="100000">
                <a:srgbClr val="FFECDB"/>
              </a:gs>
            </a:gsLst>
            <a:lin ang="10800000" scaled="1"/>
          </a:gradFill>
          <a:ln>
            <a:noFill/>
          </a:ln>
          <a:extLst/>
        </p:spPr>
        <p:txBody>
          <a:bodyPr wrap="none" anchor="ctr"/>
          <a:lstStyle/>
          <a:p>
            <a:endParaRPr lang="en-US" altLang="en-US"/>
          </a:p>
        </p:txBody>
      </p:sp>
      <p:sp>
        <p:nvSpPr>
          <p:cNvPr id="1027" name="Rectangle 3"/>
          <p:cNvSpPr>
            <a:spLocks noChangeArrowheads="1"/>
          </p:cNvSpPr>
          <p:nvPr/>
        </p:nvSpPr>
        <p:spPr bwMode="auto">
          <a:xfrm>
            <a:off x="0" y="-28575"/>
            <a:ext cx="9144000" cy="180975"/>
          </a:xfrm>
          <a:prstGeom prst="rect">
            <a:avLst/>
          </a:prstGeom>
          <a:solidFill>
            <a:srgbClr val="18274B"/>
          </a:solidFill>
          <a:ln>
            <a:noFill/>
          </a:ln>
          <a:extLst/>
        </p:spPr>
        <p:txBody>
          <a:bodyPr wrap="none" anchor="ctr"/>
          <a:lstStyle/>
          <a:p>
            <a:endParaRPr lang="en-US" altLang="en-US"/>
          </a:p>
        </p:txBody>
      </p:sp>
      <p:sp>
        <p:nvSpPr>
          <p:cNvPr id="1028" name="Line 4"/>
          <p:cNvSpPr>
            <a:spLocks noChangeShapeType="1"/>
          </p:cNvSpPr>
          <p:nvPr/>
        </p:nvSpPr>
        <p:spPr bwMode="auto">
          <a:xfrm>
            <a:off x="557213" y="152400"/>
            <a:ext cx="0" cy="593725"/>
          </a:xfrm>
          <a:prstGeom prst="line">
            <a:avLst/>
          </a:prstGeom>
          <a:noFill/>
          <a:ln w="9525">
            <a:solidFill>
              <a:schemeClr val="tx1"/>
            </a:solidFill>
            <a:round/>
            <a:headEnd/>
            <a:tailEnd/>
          </a:ln>
          <a:extLst/>
        </p:spPr>
        <p:txBody>
          <a:bodyPr wrap="none" anchor="ctr"/>
          <a:lstStyle/>
          <a:p>
            <a:pPr>
              <a:defRPr/>
            </a:pPr>
            <a:endParaRPr lang="en-US" dirty="0">
              <a:latin typeface="Arial" charset="0"/>
              <a:cs typeface="+mn-cs"/>
            </a:endParaRPr>
          </a:p>
        </p:txBody>
      </p:sp>
      <p:sp>
        <p:nvSpPr>
          <p:cNvPr id="1029" name="Rectangle 5"/>
          <p:cNvSpPr>
            <a:spLocks noChangeArrowheads="1"/>
          </p:cNvSpPr>
          <p:nvPr/>
        </p:nvSpPr>
        <p:spPr bwMode="auto">
          <a:xfrm flipV="1">
            <a:off x="0" y="746125"/>
            <a:ext cx="4191000" cy="261938"/>
          </a:xfrm>
          <a:prstGeom prst="rect">
            <a:avLst/>
          </a:prstGeom>
          <a:gradFill rotWithShape="1">
            <a:gsLst>
              <a:gs pos="0">
                <a:srgbClr val="DD9B08"/>
              </a:gs>
              <a:gs pos="100000">
                <a:srgbClr val="FFFFFF"/>
              </a:gs>
            </a:gsLst>
            <a:lin ang="0" scaled="1"/>
          </a:gradFill>
          <a:ln>
            <a:noFill/>
          </a:ln>
          <a:extLst/>
        </p:spPr>
        <p:txBody>
          <a:bodyPr wrap="none" anchor="ctr"/>
          <a:lstStyle/>
          <a:p>
            <a:endParaRPr lang="en-US" altLang="en-US"/>
          </a:p>
        </p:txBody>
      </p:sp>
      <p:sp>
        <p:nvSpPr>
          <p:cNvPr id="1030" name="Rectangle 9"/>
          <p:cNvSpPr>
            <a:spLocks noGrp="1" noChangeArrowheads="1"/>
          </p:cNvSpPr>
          <p:nvPr>
            <p:ph type="body" idx="1"/>
          </p:nvPr>
        </p:nvSpPr>
        <p:spPr bwMode="auto">
          <a:xfrm>
            <a:off x="442913" y="11430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6"/>
          <p:cNvSpPr>
            <a:spLocks noChangeArrowheads="1"/>
          </p:cNvSpPr>
          <p:nvPr/>
        </p:nvSpPr>
        <p:spPr bwMode="auto">
          <a:xfrm>
            <a:off x="0" y="6682450"/>
            <a:ext cx="7943850" cy="182880"/>
          </a:xfrm>
          <a:prstGeom prst="rect">
            <a:avLst/>
          </a:prstGeom>
          <a:solidFill>
            <a:srgbClr val="18274B"/>
          </a:solidFill>
          <a:ln>
            <a:noFill/>
          </a:ln>
          <a:extLst/>
        </p:spPr>
        <p:txBody>
          <a:bodyPr wrap="none" anchor="ctr"/>
          <a:lstStyle/>
          <a:p>
            <a:endParaRPr lang="en-US" altLang="en-US"/>
          </a:p>
        </p:txBody>
      </p:sp>
      <p:sp>
        <p:nvSpPr>
          <p:cNvPr id="1032" name="Rectangle 7"/>
          <p:cNvSpPr>
            <a:spLocks noChangeArrowheads="1"/>
          </p:cNvSpPr>
          <p:nvPr/>
        </p:nvSpPr>
        <p:spPr bwMode="auto">
          <a:xfrm flipV="1">
            <a:off x="0" y="6496649"/>
            <a:ext cx="9144000" cy="182880"/>
          </a:xfrm>
          <a:prstGeom prst="rect">
            <a:avLst/>
          </a:prstGeom>
          <a:gradFill rotWithShape="1">
            <a:gsLst>
              <a:gs pos="0">
                <a:srgbClr val="CCCCFF"/>
              </a:gs>
              <a:gs pos="100000">
                <a:schemeClr val="bg1"/>
              </a:gs>
            </a:gsLst>
            <a:lin ang="0" scaled="1"/>
          </a:gradFill>
          <a:ln>
            <a:noFill/>
          </a:ln>
          <a:extLst/>
        </p:spPr>
        <p:txBody>
          <a:bodyPr wrap="none" anchor="ctr"/>
          <a:lstStyle/>
          <a:p>
            <a:endParaRPr lang="en-US" altLang="en-US"/>
          </a:p>
        </p:txBody>
      </p:sp>
      <p:sp>
        <p:nvSpPr>
          <p:cNvPr id="1033" name="Rectangle 11"/>
          <p:cNvSpPr>
            <a:spLocks noChangeArrowheads="1"/>
          </p:cNvSpPr>
          <p:nvPr/>
        </p:nvSpPr>
        <p:spPr bwMode="auto">
          <a:xfrm>
            <a:off x="4216400" y="6682450"/>
            <a:ext cx="4037013" cy="182880"/>
          </a:xfrm>
          <a:prstGeom prst="rect">
            <a:avLst/>
          </a:prstGeom>
          <a:gradFill rotWithShape="1">
            <a:gsLst>
              <a:gs pos="0">
                <a:srgbClr val="18274B"/>
              </a:gs>
              <a:gs pos="100000">
                <a:srgbClr val="FFFFFF"/>
              </a:gs>
            </a:gsLst>
            <a:lin ang="0" scaled="1"/>
          </a:gradFill>
          <a:ln>
            <a:noFill/>
          </a:ln>
          <a:extLst/>
        </p:spPr>
        <p:txBody>
          <a:bodyPr wrap="none" anchor="ctr"/>
          <a:lstStyle/>
          <a:p>
            <a:endParaRPr lang="en-US" altLang="en-US"/>
          </a:p>
        </p:txBody>
      </p:sp>
      <p:sp>
        <p:nvSpPr>
          <p:cNvPr id="280592" name="Rectangle 16"/>
          <p:cNvSpPr>
            <a:spLocks noGrp="1" noChangeArrowheads="1"/>
          </p:cNvSpPr>
          <p:nvPr>
            <p:ph type="sldNum" sz="quarter" idx="4"/>
          </p:nvPr>
        </p:nvSpPr>
        <p:spPr bwMode="auto">
          <a:xfrm>
            <a:off x="4381500" y="6498500"/>
            <a:ext cx="38100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00" b="0"/>
            </a:lvl1pPr>
          </a:lstStyle>
          <a:p>
            <a:fld id="{C9C88245-CF2E-4701-9EAA-BF77B10271AF}" type="slidenum">
              <a:rPr lang="en-US" smtClean="0"/>
              <a:pPr/>
              <a:t>‹#›</a:t>
            </a:fld>
            <a:endParaRPr lang="en-US"/>
          </a:p>
        </p:txBody>
      </p:sp>
      <p:sp>
        <p:nvSpPr>
          <p:cNvPr id="1035" name="Rectangle 8"/>
          <p:cNvSpPr>
            <a:spLocks noGrp="1" noChangeArrowheads="1"/>
          </p:cNvSpPr>
          <p:nvPr>
            <p:ph type="title"/>
          </p:nvPr>
        </p:nvSpPr>
        <p:spPr bwMode="auto">
          <a:xfrm>
            <a:off x="633413" y="76200"/>
            <a:ext cx="7620000" cy="722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36" name="Picture 12" descr="logo 1016.jpg"/>
          <p:cNvPicPr>
            <a:picLocks noChangeAspect="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8360963" y="6667363"/>
            <a:ext cx="7620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7" name="Picture 2" descr="LetPub English editing service"/>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8426450" y="752475"/>
            <a:ext cx="71913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Box 13"/>
          <p:cNvSpPr txBox="1"/>
          <p:nvPr/>
        </p:nvSpPr>
        <p:spPr>
          <a:xfrm>
            <a:off x="0" y="6675524"/>
            <a:ext cx="1851949" cy="184666"/>
          </a:xfrm>
          <a:prstGeom prst="rect">
            <a:avLst/>
          </a:prstGeom>
          <a:noFill/>
        </p:spPr>
        <p:txBody>
          <a:bodyPr wrap="square" tIns="0" bIns="0" rtlCol="0">
            <a:spAutoFit/>
          </a:bodyPr>
          <a:lstStyle/>
          <a:p>
            <a:r>
              <a:rPr lang="en-US" sz="1200" dirty="0" smtClean="0">
                <a:solidFill>
                  <a:schemeClr val="bg1"/>
                </a:solidFill>
              </a:rPr>
              <a:t>www.letpub.com</a:t>
            </a:r>
            <a:endParaRPr lang="en-US" sz="1200" dirty="0">
              <a:solidFill>
                <a:schemeClr val="bg1"/>
              </a:solidFill>
            </a:endParaRPr>
          </a:p>
        </p:txBody>
      </p:sp>
      <p:pic>
        <p:nvPicPr>
          <p:cNvPr id="15" name="Picture 2" descr="LetPub English editing service"/>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8426450" y="752475"/>
            <a:ext cx="71913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000" b="1">
          <a:solidFill>
            <a:srgbClr val="18274B"/>
          </a:solidFill>
          <a:latin typeface="+mj-lt"/>
          <a:ea typeface="+mj-ea"/>
          <a:cs typeface="+mj-cs"/>
        </a:defRPr>
      </a:lvl1pPr>
      <a:lvl2pPr algn="l" rtl="0" eaLnBrk="1" fontAlgn="base" hangingPunct="1">
        <a:spcBef>
          <a:spcPct val="0"/>
        </a:spcBef>
        <a:spcAft>
          <a:spcPct val="0"/>
        </a:spcAft>
        <a:defRPr sz="2000" b="1">
          <a:solidFill>
            <a:srgbClr val="18274B"/>
          </a:solidFill>
          <a:latin typeface="Arial" charset="0"/>
        </a:defRPr>
      </a:lvl2pPr>
      <a:lvl3pPr algn="l" rtl="0" eaLnBrk="1" fontAlgn="base" hangingPunct="1">
        <a:spcBef>
          <a:spcPct val="0"/>
        </a:spcBef>
        <a:spcAft>
          <a:spcPct val="0"/>
        </a:spcAft>
        <a:defRPr sz="2000" b="1">
          <a:solidFill>
            <a:srgbClr val="18274B"/>
          </a:solidFill>
          <a:latin typeface="Arial" charset="0"/>
        </a:defRPr>
      </a:lvl3pPr>
      <a:lvl4pPr algn="l" rtl="0" eaLnBrk="1" fontAlgn="base" hangingPunct="1">
        <a:spcBef>
          <a:spcPct val="0"/>
        </a:spcBef>
        <a:spcAft>
          <a:spcPct val="0"/>
        </a:spcAft>
        <a:defRPr sz="2000" b="1">
          <a:solidFill>
            <a:srgbClr val="18274B"/>
          </a:solidFill>
          <a:latin typeface="Arial" charset="0"/>
        </a:defRPr>
      </a:lvl4pPr>
      <a:lvl5pPr algn="l" rtl="0" eaLnBrk="1" fontAlgn="base" hangingPunct="1">
        <a:spcBef>
          <a:spcPct val="0"/>
        </a:spcBef>
        <a:spcAft>
          <a:spcPct val="0"/>
        </a:spcAft>
        <a:defRPr sz="2000" b="1">
          <a:solidFill>
            <a:srgbClr val="18274B"/>
          </a:solidFill>
          <a:latin typeface="Arial" charset="0"/>
        </a:defRPr>
      </a:lvl5pPr>
      <a:lvl6pPr marL="457200" algn="l" rtl="0" eaLnBrk="1" fontAlgn="base" hangingPunct="1">
        <a:spcBef>
          <a:spcPct val="0"/>
        </a:spcBef>
        <a:spcAft>
          <a:spcPct val="0"/>
        </a:spcAft>
        <a:defRPr sz="2000" b="1">
          <a:solidFill>
            <a:srgbClr val="18274B"/>
          </a:solidFill>
          <a:latin typeface="Arial" charset="0"/>
        </a:defRPr>
      </a:lvl6pPr>
      <a:lvl7pPr marL="914400" algn="l" rtl="0" eaLnBrk="1" fontAlgn="base" hangingPunct="1">
        <a:spcBef>
          <a:spcPct val="0"/>
        </a:spcBef>
        <a:spcAft>
          <a:spcPct val="0"/>
        </a:spcAft>
        <a:defRPr sz="2000" b="1">
          <a:solidFill>
            <a:srgbClr val="18274B"/>
          </a:solidFill>
          <a:latin typeface="Arial" charset="0"/>
        </a:defRPr>
      </a:lvl7pPr>
      <a:lvl8pPr marL="1371600" algn="l" rtl="0" eaLnBrk="1" fontAlgn="base" hangingPunct="1">
        <a:spcBef>
          <a:spcPct val="0"/>
        </a:spcBef>
        <a:spcAft>
          <a:spcPct val="0"/>
        </a:spcAft>
        <a:defRPr sz="2000" b="1">
          <a:solidFill>
            <a:srgbClr val="18274B"/>
          </a:solidFill>
          <a:latin typeface="Arial" charset="0"/>
        </a:defRPr>
      </a:lvl8pPr>
      <a:lvl9pPr marL="1828800" algn="l" rtl="0" eaLnBrk="1" fontAlgn="base" hangingPunct="1">
        <a:spcBef>
          <a:spcPct val="0"/>
        </a:spcBef>
        <a:spcAft>
          <a:spcPct val="0"/>
        </a:spcAft>
        <a:defRPr sz="2000" b="1">
          <a:solidFill>
            <a:srgbClr val="18274B"/>
          </a:solidFill>
          <a:latin typeface="Arial" charset="0"/>
        </a:defRPr>
      </a:lvl9pPr>
    </p:titleStyle>
    <p:bodyStyle>
      <a:lvl1pPr marL="342900" indent="-342900" algn="l" rtl="0" eaLnBrk="1" fontAlgn="base" hangingPunct="1">
        <a:spcBef>
          <a:spcPct val="20000"/>
        </a:spcBef>
        <a:spcAft>
          <a:spcPct val="0"/>
        </a:spcAft>
        <a:buClr>
          <a:srgbClr val="000060"/>
        </a:buClr>
        <a:buFont typeface="Wingdings" pitchFamily="2" charset="2"/>
        <a:buChar char="§"/>
        <a:defRPr sz="2000">
          <a:solidFill>
            <a:srgbClr val="18274B"/>
          </a:solidFill>
          <a:latin typeface="+mn-lt"/>
          <a:ea typeface="+mn-ea"/>
          <a:cs typeface="+mn-cs"/>
        </a:defRPr>
      </a:lvl1pPr>
      <a:lvl2pPr marL="742950" indent="-285750" algn="l" rtl="0" eaLnBrk="1" fontAlgn="base" hangingPunct="1">
        <a:spcBef>
          <a:spcPct val="20000"/>
        </a:spcBef>
        <a:spcAft>
          <a:spcPct val="0"/>
        </a:spcAft>
        <a:buSzPct val="60000"/>
        <a:buFont typeface="Arial" pitchFamily="34" charset="0"/>
        <a:buChar char="►"/>
        <a:defRPr>
          <a:solidFill>
            <a:srgbClr val="18274B"/>
          </a:solidFill>
          <a:latin typeface="+mn-lt"/>
        </a:defRPr>
      </a:lvl2pPr>
      <a:lvl3pPr marL="1143000" indent="-228600" algn="l" rtl="0" eaLnBrk="1" fontAlgn="base" hangingPunct="1">
        <a:spcBef>
          <a:spcPct val="20000"/>
        </a:spcBef>
        <a:spcAft>
          <a:spcPct val="0"/>
        </a:spcAft>
        <a:buSzPct val="80000"/>
        <a:buChar char="•"/>
        <a:defRPr sz="1600">
          <a:solidFill>
            <a:srgbClr val="18274B"/>
          </a:solidFill>
          <a:latin typeface="+mn-lt"/>
        </a:defRPr>
      </a:lvl3pPr>
      <a:lvl4pPr marL="1600200" indent="-228600" algn="l" rtl="0" eaLnBrk="1" fontAlgn="base" hangingPunct="1">
        <a:spcBef>
          <a:spcPct val="20000"/>
        </a:spcBef>
        <a:spcAft>
          <a:spcPct val="0"/>
        </a:spcAft>
        <a:buSzPct val="80000"/>
        <a:buChar char="•"/>
        <a:defRPr sz="1400">
          <a:solidFill>
            <a:srgbClr val="18274B"/>
          </a:solidFill>
          <a:latin typeface="+mn-lt"/>
        </a:defRPr>
      </a:lvl4pPr>
      <a:lvl5pPr marL="2057400" indent="-228600" algn="l" rtl="0" eaLnBrk="1" fontAlgn="base" hangingPunct="1">
        <a:spcBef>
          <a:spcPct val="20000"/>
        </a:spcBef>
        <a:spcAft>
          <a:spcPct val="0"/>
        </a:spcAft>
        <a:buSzPct val="80000"/>
        <a:buChar char="•"/>
        <a:defRPr sz="1200">
          <a:solidFill>
            <a:srgbClr val="18274B"/>
          </a:solidFill>
          <a:latin typeface="+mn-lt"/>
        </a:defRPr>
      </a:lvl5pPr>
      <a:lvl6pPr marL="2514600" indent="-228600" algn="l" rtl="0" eaLnBrk="1" fontAlgn="base" hangingPunct="1">
        <a:spcBef>
          <a:spcPct val="20000"/>
        </a:spcBef>
        <a:spcAft>
          <a:spcPct val="0"/>
        </a:spcAft>
        <a:buSzPct val="80000"/>
        <a:buChar char="•"/>
        <a:defRPr sz="1200">
          <a:solidFill>
            <a:srgbClr val="18274B"/>
          </a:solidFill>
          <a:latin typeface="+mn-lt"/>
        </a:defRPr>
      </a:lvl6pPr>
      <a:lvl7pPr marL="2971800" indent="-228600" algn="l" rtl="0" eaLnBrk="1" fontAlgn="base" hangingPunct="1">
        <a:spcBef>
          <a:spcPct val="20000"/>
        </a:spcBef>
        <a:spcAft>
          <a:spcPct val="0"/>
        </a:spcAft>
        <a:buSzPct val="80000"/>
        <a:buChar char="•"/>
        <a:defRPr sz="1200">
          <a:solidFill>
            <a:srgbClr val="18274B"/>
          </a:solidFill>
          <a:latin typeface="+mn-lt"/>
        </a:defRPr>
      </a:lvl7pPr>
      <a:lvl8pPr marL="3429000" indent="-228600" algn="l" rtl="0" eaLnBrk="1" fontAlgn="base" hangingPunct="1">
        <a:spcBef>
          <a:spcPct val="20000"/>
        </a:spcBef>
        <a:spcAft>
          <a:spcPct val="0"/>
        </a:spcAft>
        <a:buSzPct val="80000"/>
        <a:buChar char="•"/>
        <a:defRPr sz="1200">
          <a:solidFill>
            <a:srgbClr val="18274B"/>
          </a:solidFill>
          <a:latin typeface="+mn-lt"/>
        </a:defRPr>
      </a:lvl8pPr>
      <a:lvl9pPr marL="3886200" indent="-228600" algn="l" rtl="0" eaLnBrk="1" fontAlgn="base" hangingPunct="1">
        <a:spcBef>
          <a:spcPct val="20000"/>
        </a:spcBef>
        <a:spcAft>
          <a:spcPct val="0"/>
        </a:spcAft>
        <a:buSzPct val="80000"/>
        <a:buChar char="•"/>
        <a:defRPr sz="1200">
          <a:solidFill>
            <a:srgbClr val="18274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833717" y="1573305"/>
            <a:ext cx="7530353" cy="2904565"/>
          </a:xfrm>
        </p:spPr>
        <p:txBody>
          <a:bodyPr/>
          <a:lstStyle/>
          <a:p>
            <a:pPr>
              <a:lnSpc>
                <a:spcPct val="150000"/>
              </a:lnSpc>
            </a:pPr>
            <a:r>
              <a:rPr lang="en-US" sz="2800" b="1" dirty="0" smtClean="0"/>
              <a:t>The Science of Scientific &amp; Technical Writing: How to Achieve Greater Control of Reader </a:t>
            </a:r>
            <a:r>
              <a:rPr lang="en-US" sz="2800" b="1" dirty="0" smtClean="0"/>
              <a:t>Interpretations</a:t>
            </a:r>
            <a:endParaRPr lang="en-US" sz="28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10</a:t>
            </a:fld>
            <a:endParaRPr lang="en-US" sz="700" b="0"/>
          </a:p>
        </p:txBody>
      </p:sp>
      <p:sp>
        <p:nvSpPr>
          <p:cNvPr id="5123" name="TextBox 2"/>
          <p:cNvSpPr txBox="1">
            <a:spLocks noChangeArrowheads="1"/>
          </p:cNvSpPr>
          <p:nvPr/>
        </p:nvSpPr>
        <p:spPr bwMode="auto">
          <a:xfrm>
            <a:off x="573088" y="169863"/>
            <a:ext cx="869103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marL="285750" indent="-285750">
              <a:spcAft>
                <a:spcPts val="1200"/>
              </a:spcAft>
              <a:defRPr/>
            </a:pPr>
            <a:r>
              <a:rPr lang="en-US" sz="2400" dirty="0" smtClean="0">
                <a:solidFill>
                  <a:schemeClr val="tx1">
                    <a:lumMod val="75000"/>
                    <a:lumOff val="25000"/>
                  </a:schemeClr>
                </a:solidFill>
              </a:rPr>
              <a:t>Reader Expectations for the Structure of Scientific Writing</a:t>
            </a:r>
          </a:p>
        </p:txBody>
      </p:sp>
      <p:sp>
        <p:nvSpPr>
          <p:cNvPr id="4" name="TextBox 3"/>
          <p:cNvSpPr txBox="1"/>
          <p:nvPr/>
        </p:nvSpPr>
        <p:spPr>
          <a:xfrm>
            <a:off x="573088" y="1116106"/>
            <a:ext cx="8199851" cy="4555093"/>
          </a:xfrm>
          <a:prstGeom prst="rect">
            <a:avLst/>
          </a:prstGeom>
          <a:noFill/>
        </p:spPr>
        <p:txBody>
          <a:bodyPr wrap="square">
            <a:spAutoFit/>
          </a:bodyPr>
          <a:lstStyle/>
          <a:p>
            <a:r>
              <a:rPr lang="en-US" sz="2500" dirty="0" smtClean="0"/>
              <a:t>Here is our first example of scientific prose, in its original form:</a:t>
            </a:r>
          </a:p>
          <a:p>
            <a:endParaRPr lang="en-US" sz="1800" dirty="0" smtClean="0"/>
          </a:p>
          <a:p>
            <a:r>
              <a:rPr lang="en-US" sz="1850" dirty="0" smtClean="0">
                <a:solidFill>
                  <a:srgbClr val="666699"/>
                </a:solidFill>
              </a:rPr>
              <a:t>“The smallest of the URF's (URFA6L), a 207-nucleotide (</a:t>
            </a:r>
            <a:r>
              <a:rPr lang="en-US" sz="1850" dirty="0" err="1" smtClean="0">
                <a:solidFill>
                  <a:srgbClr val="666699"/>
                </a:solidFill>
              </a:rPr>
              <a:t>nt</a:t>
            </a:r>
            <a:r>
              <a:rPr lang="en-US" sz="1850" dirty="0" smtClean="0">
                <a:solidFill>
                  <a:srgbClr val="666699"/>
                </a:solidFill>
              </a:rPr>
              <a:t>) reading frame overlapping out of phase the NH2-terminal portion of the </a:t>
            </a:r>
            <a:r>
              <a:rPr lang="en-US" sz="1850" dirty="0" err="1" smtClean="0">
                <a:solidFill>
                  <a:srgbClr val="666699"/>
                </a:solidFill>
              </a:rPr>
              <a:t>adenosinetriphosphatase</a:t>
            </a:r>
            <a:r>
              <a:rPr lang="en-US" sz="1850" dirty="0" smtClean="0">
                <a:solidFill>
                  <a:srgbClr val="666699"/>
                </a:solidFill>
              </a:rPr>
              <a:t> (</a:t>
            </a:r>
            <a:r>
              <a:rPr lang="en-US" sz="1850" dirty="0" err="1" smtClean="0">
                <a:solidFill>
                  <a:srgbClr val="666699"/>
                </a:solidFill>
              </a:rPr>
              <a:t>ATPase</a:t>
            </a:r>
            <a:r>
              <a:rPr lang="en-US" sz="1850" dirty="0" smtClean="0">
                <a:solidFill>
                  <a:srgbClr val="666699"/>
                </a:solidFill>
              </a:rPr>
              <a:t>) subunit 6 gene has been identified as the animal equivalent of the recently discovered yeast H+-</a:t>
            </a:r>
            <a:r>
              <a:rPr lang="en-US" sz="1850" dirty="0" err="1" smtClean="0">
                <a:solidFill>
                  <a:srgbClr val="666699"/>
                </a:solidFill>
              </a:rPr>
              <a:t>ATPase</a:t>
            </a:r>
            <a:r>
              <a:rPr lang="en-US" sz="1850" dirty="0" smtClean="0">
                <a:solidFill>
                  <a:srgbClr val="666699"/>
                </a:solidFill>
              </a:rPr>
              <a:t> subunit 8 gene. The functional significance of the other URF's has been, on the contrary, elusive. Recently, however, </a:t>
            </a:r>
            <a:r>
              <a:rPr lang="en-US" sz="1850" dirty="0" err="1" smtClean="0">
                <a:solidFill>
                  <a:srgbClr val="666699"/>
                </a:solidFill>
              </a:rPr>
              <a:t>immunoprecipitation</a:t>
            </a:r>
            <a:r>
              <a:rPr lang="en-US" sz="1850" dirty="0" smtClean="0">
                <a:solidFill>
                  <a:srgbClr val="666699"/>
                </a:solidFill>
              </a:rPr>
              <a:t> experiments with antibodies to purified, rotenone-sensitive NADH-</a:t>
            </a:r>
            <a:r>
              <a:rPr lang="en-US" sz="1850" dirty="0" err="1" smtClean="0">
                <a:solidFill>
                  <a:srgbClr val="666699"/>
                </a:solidFill>
              </a:rPr>
              <a:t>ubiquinone</a:t>
            </a:r>
            <a:r>
              <a:rPr lang="en-US" sz="1850" dirty="0" smtClean="0">
                <a:solidFill>
                  <a:srgbClr val="666699"/>
                </a:solidFill>
              </a:rPr>
              <a:t> </a:t>
            </a:r>
            <a:r>
              <a:rPr lang="en-US" sz="1850" dirty="0" err="1" smtClean="0">
                <a:solidFill>
                  <a:srgbClr val="666699"/>
                </a:solidFill>
              </a:rPr>
              <a:t>oxido-reductase</a:t>
            </a:r>
            <a:r>
              <a:rPr lang="en-US" sz="1850" dirty="0" smtClean="0">
                <a:solidFill>
                  <a:srgbClr val="666699"/>
                </a:solidFill>
              </a:rPr>
              <a:t> from bovine heart, as well as enzyme fractionation studies, have indicated that six human URF's (that is, URF1, URF2, URF3, and URF4, hereafter referred to as ND1, ND2, ND3, ND4) encode subunits of complex I. This is a large complex that also contains many subunits synthesized in the cytoplasm.”</a:t>
            </a:r>
            <a:endParaRPr lang="en-US" sz="1850" b="0" dirty="0">
              <a:solidFill>
                <a:srgbClr val="666699"/>
              </a:solidFill>
              <a:latin typeface="Arial" charset="0"/>
              <a:cs typeface="+mn-cs"/>
            </a:endParaRPr>
          </a:p>
        </p:txBody>
      </p:sp>
      <p:pic>
        <p:nvPicPr>
          <p:cNvPr id="5" name="Picture 3"/>
          <p:cNvPicPr>
            <a:picLocks noChangeAspect="1" noChangeArrowheads="1"/>
          </p:cNvPicPr>
          <p:nvPr/>
        </p:nvPicPr>
        <p:blipFill>
          <a:blip r:embed="rId2" cstate="print"/>
          <a:srcRect/>
          <a:stretch>
            <a:fillRect/>
          </a:stretch>
        </p:blipFill>
        <p:spPr bwMode="auto">
          <a:xfrm>
            <a:off x="127226" y="2161893"/>
            <a:ext cx="445862" cy="4737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11</a:t>
            </a:fld>
            <a:endParaRPr lang="en-US" sz="700" b="0"/>
          </a:p>
        </p:txBody>
      </p:sp>
      <p:sp>
        <p:nvSpPr>
          <p:cNvPr id="5123" name="TextBox 2"/>
          <p:cNvSpPr txBox="1">
            <a:spLocks noChangeArrowheads="1"/>
          </p:cNvSpPr>
          <p:nvPr/>
        </p:nvSpPr>
        <p:spPr bwMode="auto">
          <a:xfrm>
            <a:off x="483747" y="169863"/>
            <a:ext cx="8289192" cy="446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marL="285750" indent="-285750">
              <a:spcAft>
                <a:spcPts val="1200"/>
              </a:spcAft>
              <a:defRPr/>
            </a:pPr>
            <a:r>
              <a:rPr lang="en-US" sz="2300" dirty="0" smtClean="0">
                <a:solidFill>
                  <a:schemeClr val="tx1">
                    <a:lumMod val="75000"/>
                    <a:lumOff val="25000"/>
                  </a:schemeClr>
                </a:solidFill>
              </a:rPr>
              <a:t>Reader Expectations for the Structure of Scientific Writing</a:t>
            </a:r>
          </a:p>
        </p:txBody>
      </p:sp>
      <p:sp>
        <p:nvSpPr>
          <p:cNvPr id="4" name="TextBox 3"/>
          <p:cNvSpPr txBox="1"/>
          <p:nvPr/>
        </p:nvSpPr>
        <p:spPr>
          <a:xfrm>
            <a:off x="573088" y="989300"/>
            <a:ext cx="8199851" cy="5586145"/>
          </a:xfrm>
          <a:prstGeom prst="rect">
            <a:avLst/>
          </a:prstGeom>
          <a:noFill/>
        </p:spPr>
        <p:txBody>
          <a:bodyPr wrap="square">
            <a:spAutoFit/>
          </a:bodyPr>
          <a:lstStyle/>
          <a:p>
            <a:r>
              <a:rPr lang="en-US" sz="2800" i="1" dirty="0" smtClean="0"/>
              <a:t>Why</a:t>
            </a:r>
            <a:r>
              <a:rPr lang="en-US" sz="2800" dirty="0" smtClean="0"/>
              <a:t> is this paragraph hard to read? </a:t>
            </a:r>
          </a:p>
          <a:p>
            <a:endParaRPr lang="en-US" sz="2800" dirty="0" smtClean="0"/>
          </a:p>
          <a:p>
            <a:r>
              <a:rPr lang="en-US" sz="2800" dirty="0" smtClean="0"/>
              <a:t>The technical vocabulary? </a:t>
            </a:r>
          </a:p>
          <a:p>
            <a:endParaRPr lang="en-US" sz="2800" dirty="0" smtClean="0"/>
          </a:p>
          <a:p>
            <a:r>
              <a:rPr lang="en-US" sz="2800" dirty="0" smtClean="0"/>
              <a:t>Maybe it requires specialized background knowledge?</a:t>
            </a:r>
          </a:p>
          <a:p>
            <a:endParaRPr lang="en-US" sz="2800" b="0" dirty="0" smtClean="0">
              <a:solidFill>
                <a:srgbClr val="18274B"/>
              </a:solidFill>
              <a:latin typeface="Arial" charset="0"/>
              <a:cs typeface="+mn-cs"/>
            </a:endParaRPr>
          </a:p>
          <a:p>
            <a:r>
              <a:rPr lang="en-US" sz="2300" dirty="0" smtClean="0"/>
              <a:t>Knowing a little about the subject matter does </a:t>
            </a:r>
            <a:r>
              <a:rPr lang="en-US" sz="2300" dirty="0" smtClean="0">
                <a:solidFill>
                  <a:srgbClr val="FF0000"/>
                </a:solidFill>
              </a:rPr>
              <a:t>NOT </a:t>
            </a:r>
            <a:r>
              <a:rPr lang="en-US" sz="2300" dirty="0" smtClean="0"/>
              <a:t>clear up all the confusion</a:t>
            </a:r>
          </a:p>
          <a:p>
            <a:endParaRPr lang="en-US" sz="2300" b="0" dirty="0" smtClean="0">
              <a:solidFill>
                <a:srgbClr val="18274B"/>
              </a:solidFill>
              <a:latin typeface="Arial" charset="0"/>
              <a:cs typeface="+mn-cs"/>
            </a:endParaRPr>
          </a:p>
          <a:p>
            <a:r>
              <a:rPr lang="en-US" sz="2300" dirty="0" smtClean="0"/>
              <a:t>The reader is hindered by </a:t>
            </a:r>
            <a:r>
              <a:rPr lang="en-US" sz="2300" dirty="0" smtClean="0">
                <a:solidFill>
                  <a:srgbClr val="FF0000"/>
                </a:solidFill>
              </a:rPr>
              <a:t>MORE</a:t>
            </a:r>
            <a:r>
              <a:rPr lang="en-US" sz="2300" dirty="0" smtClean="0"/>
              <a:t> than just the scientific jargon</a:t>
            </a:r>
            <a:endParaRPr lang="en-US" sz="2300" b="0" dirty="0" smtClean="0">
              <a:solidFill>
                <a:srgbClr val="18274B"/>
              </a:solidFill>
              <a:latin typeface="Arial" charset="0"/>
              <a:cs typeface="+mn-cs"/>
            </a:endParaRPr>
          </a:p>
          <a:p>
            <a:endParaRPr lang="en-US" sz="2300" b="0" dirty="0" smtClean="0">
              <a:solidFill>
                <a:srgbClr val="18274B"/>
              </a:solidFill>
              <a:latin typeface="Arial" charset="0"/>
              <a:cs typeface="+mn-cs"/>
            </a:endParaRPr>
          </a:p>
          <a:p>
            <a:r>
              <a:rPr lang="en-US" sz="2300" dirty="0" smtClean="0">
                <a:solidFill>
                  <a:srgbClr val="18274B"/>
                </a:solidFill>
                <a:latin typeface="Arial" charset="0"/>
                <a:cs typeface="+mn-cs"/>
              </a:rPr>
              <a:t>Here is how we can fix these problems…</a:t>
            </a:r>
            <a:endParaRPr lang="en-US" sz="2300" dirty="0">
              <a:solidFill>
                <a:srgbClr val="18274B"/>
              </a:solidFill>
              <a:latin typeface="Arial" charset="0"/>
              <a:cs typeface="+mn-cs"/>
            </a:endParaRPr>
          </a:p>
        </p:txBody>
      </p:sp>
      <p:pic>
        <p:nvPicPr>
          <p:cNvPr id="4098" name="Picture 2"/>
          <p:cNvPicPr>
            <a:picLocks noChangeAspect="1" noChangeArrowheads="1"/>
          </p:cNvPicPr>
          <p:nvPr/>
        </p:nvPicPr>
        <p:blipFill>
          <a:blip r:embed="rId2" cstate="print"/>
          <a:srcRect/>
          <a:stretch>
            <a:fillRect/>
          </a:stretch>
        </p:blipFill>
        <p:spPr bwMode="auto">
          <a:xfrm>
            <a:off x="6969220" y="989300"/>
            <a:ext cx="1081182" cy="1520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F8EB1C9-2BDD-4AFA-9138-F8D56E39F279}" type="slidenum">
              <a:rPr lang="en-US" smtClean="0"/>
              <a:pPr/>
              <a:t>12</a:t>
            </a:fld>
            <a:endParaRPr lang="en-US"/>
          </a:p>
        </p:txBody>
      </p:sp>
      <p:sp>
        <p:nvSpPr>
          <p:cNvPr id="3" name="Rectangle 2"/>
          <p:cNvSpPr/>
          <p:nvPr/>
        </p:nvSpPr>
        <p:spPr>
          <a:xfrm>
            <a:off x="1488142" y="2244350"/>
            <a:ext cx="6172200" cy="1938992"/>
          </a:xfrm>
          <a:prstGeom prst="rect">
            <a:avLst/>
          </a:prstGeom>
        </p:spPr>
        <p:txBody>
          <a:bodyPr wrap="square" anchor="ctr">
            <a:spAutoFit/>
          </a:bodyPr>
          <a:lstStyle/>
          <a:p>
            <a:pPr marL="285750" indent="-285750" algn="ctr">
              <a:spcAft>
                <a:spcPts val="1200"/>
              </a:spcAft>
              <a:defRPr/>
            </a:pPr>
            <a:r>
              <a:rPr lang="en-US" sz="6000" dirty="0" smtClean="0">
                <a:solidFill>
                  <a:schemeClr val="tx1">
                    <a:lumMod val="75000"/>
                    <a:lumOff val="25000"/>
                  </a:schemeClr>
                </a:solidFill>
              </a:rPr>
              <a:t>Subject-Verb Separation</a:t>
            </a:r>
            <a:endParaRPr lang="en-US" sz="5500"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13</a:t>
            </a:fld>
            <a:endParaRPr lang="en-US" sz="700" b="0"/>
          </a:p>
        </p:txBody>
      </p:sp>
      <p:sp>
        <p:nvSpPr>
          <p:cNvPr id="5123" name="TextBox 2"/>
          <p:cNvSpPr txBox="1">
            <a:spLocks noChangeArrowheads="1"/>
          </p:cNvSpPr>
          <p:nvPr/>
        </p:nvSpPr>
        <p:spPr bwMode="auto">
          <a:xfrm>
            <a:off x="573088" y="169863"/>
            <a:ext cx="5376087"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r>
              <a:rPr lang="en-US" sz="3500" dirty="0" smtClean="0">
                <a:solidFill>
                  <a:schemeClr val="tx1">
                    <a:lumMod val="75000"/>
                    <a:lumOff val="25000"/>
                  </a:schemeClr>
                </a:solidFill>
              </a:rPr>
              <a:t>Subject-Verb Separation</a:t>
            </a:r>
            <a:endParaRPr lang="en-US" sz="3500" dirty="0">
              <a:solidFill>
                <a:schemeClr val="tx1">
                  <a:lumMod val="75000"/>
                  <a:lumOff val="25000"/>
                </a:schemeClr>
              </a:solidFill>
            </a:endParaRPr>
          </a:p>
        </p:txBody>
      </p:sp>
      <p:sp>
        <p:nvSpPr>
          <p:cNvPr id="4" name="TextBox 3"/>
          <p:cNvSpPr txBox="1"/>
          <p:nvPr/>
        </p:nvSpPr>
        <p:spPr>
          <a:xfrm>
            <a:off x="573088" y="1107132"/>
            <a:ext cx="8199851" cy="4431983"/>
          </a:xfrm>
          <a:prstGeom prst="rect">
            <a:avLst/>
          </a:prstGeom>
          <a:noFill/>
        </p:spPr>
        <p:txBody>
          <a:bodyPr wrap="square">
            <a:spAutoFit/>
          </a:bodyPr>
          <a:lstStyle/>
          <a:p>
            <a:pPr marL="285750" indent="-285750">
              <a:spcAft>
                <a:spcPts val="1200"/>
              </a:spcAft>
              <a:buFont typeface="Arial" pitchFamily="34" charset="0"/>
              <a:buChar char="•"/>
              <a:defRPr/>
            </a:pPr>
            <a:r>
              <a:rPr lang="en-US" sz="2800" dirty="0" smtClean="0"/>
              <a:t>Look again at the first sentence of the passage </a:t>
            </a:r>
          </a:p>
          <a:p>
            <a:pPr marL="285750" indent="-285750">
              <a:spcAft>
                <a:spcPts val="1200"/>
              </a:spcAft>
              <a:defRPr/>
            </a:pPr>
            <a:r>
              <a:rPr lang="en-US" sz="2000" dirty="0" smtClean="0"/>
              <a:t>“</a:t>
            </a:r>
            <a:r>
              <a:rPr lang="en-US" sz="2000" dirty="0" smtClean="0">
                <a:solidFill>
                  <a:srgbClr val="F5A00B"/>
                </a:solidFill>
              </a:rPr>
              <a:t>The smallest of the URF's </a:t>
            </a:r>
            <a:r>
              <a:rPr lang="en-US" sz="2000" dirty="0" smtClean="0">
                <a:solidFill>
                  <a:srgbClr val="666699"/>
                </a:solidFill>
              </a:rPr>
              <a:t>(URFA6L), a 207-nucleotide (</a:t>
            </a:r>
            <a:r>
              <a:rPr lang="en-US" sz="2000" dirty="0" err="1" smtClean="0">
                <a:solidFill>
                  <a:srgbClr val="666699"/>
                </a:solidFill>
              </a:rPr>
              <a:t>nt</a:t>
            </a:r>
            <a:r>
              <a:rPr lang="en-US" sz="2000" dirty="0" smtClean="0">
                <a:solidFill>
                  <a:srgbClr val="666699"/>
                </a:solidFill>
              </a:rPr>
              <a:t>) reading frame overlapping out of phase the NH2-terminal portion of the </a:t>
            </a:r>
            <a:r>
              <a:rPr lang="en-US" sz="2000" dirty="0" err="1" smtClean="0">
                <a:solidFill>
                  <a:srgbClr val="666699"/>
                </a:solidFill>
              </a:rPr>
              <a:t>adenosinetriphosphatase</a:t>
            </a:r>
            <a:r>
              <a:rPr lang="en-US" sz="2000" dirty="0" smtClean="0">
                <a:solidFill>
                  <a:srgbClr val="666699"/>
                </a:solidFill>
              </a:rPr>
              <a:t> (</a:t>
            </a:r>
            <a:r>
              <a:rPr lang="en-US" sz="2000" dirty="0" err="1" smtClean="0">
                <a:solidFill>
                  <a:srgbClr val="666699"/>
                </a:solidFill>
              </a:rPr>
              <a:t>ATPase</a:t>
            </a:r>
            <a:r>
              <a:rPr lang="en-US" sz="2000" dirty="0" smtClean="0">
                <a:solidFill>
                  <a:srgbClr val="666699"/>
                </a:solidFill>
              </a:rPr>
              <a:t>) subunit 6 gene </a:t>
            </a:r>
            <a:r>
              <a:rPr lang="en-US" sz="2000" dirty="0" smtClean="0">
                <a:solidFill>
                  <a:srgbClr val="009600"/>
                </a:solidFill>
              </a:rPr>
              <a:t>has been identified </a:t>
            </a:r>
            <a:r>
              <a:rPr lang="en-US" sz="2000" dirty="0" smtClean="0">
                <a:solidFill>
                  <a:srgbClr val="666699"/>
                </a:solidFill>
              </a:rPr>
              <a:t>as the animal equivalent of the recently discovered yeast H+-</a:t>
            </a:r>
            <a:r>
              <a:rPr lang="en-US" sz="2000" dirty="0" err="1" smtClean="0">
                <a:solidFill>
                  <a:srgbClr val="666699"/>
                </a:solidFill>
              </a:rPr>
              <a:t>ATPase</a:t>
            </a:r>
            <a:r>
              <a:rPr lang="en-US" sz="2000" dirty="0" smtClean="0">
                <a:solidFill>
                  <a:srgbClr val="666699"/>
                </a:solidFill>
              </a:rPr>
              <a:t> subunit 8 gene.”</a:t>
            </a:r>
            <a:endParaRPr lang="en-US" sz="2000" dirty="0" smtClean="0"/>
          </a:p>
          <a:p>
            <a:pPr marL="285750" indent="-285750">
              <a:spcAft>
                <a:spcPts val="1200"/>
              </a:spcAft>
              <a:buFont typeface="Arial" pitchFamily="34" charset="0"/>
              <a:buChar char="•"/>
              <a:defRPr/>
            </a:pPr>
            <a:r>
              <a:rPr lang="en-US" sz="2400" dirty="0" smtClean="0">
                <a:solidFill>
                  <a:srgbClr val="FF0000"/>
                </a:solidFill>
              </a:rPr>
              <a:t>There are structural problems here; info is not presented where readers need and expect to find it.</a:t>
            </a:r>
          </a:p>
          <a:p>
            <a:endParaRPr lang="en-US" sz="2400" dirty="0" smtClean="0">
              <a:solidFill>
                <a:srgbClr val="FF0000"/>
              </a:solidFill>
            </a:endParaRPr>
          </a:p>
          <a:p>
            <a:pPr>
              <a:buFont typeface="Arial" pitchFamily="34" charset="0"/>
              <a:buChar char="•"/>
            </a:pPr>
            <a:endParaRPr lang="en-US" sz="2400" dirty="0" smtClean="0"/>
          </a:p>
        </p:txBody>
      </p:sp>
      <p:pic>
        <p:nvPicPr>
          <p:cNvPr id="5" name="Picture 3"/>
          <p:cNvPicPr>
            <a:picLocks noChangeAspect="1" noChangeArrowheads="1"/>
          </p:cNvPicPr>
          <p:nvPr/>
        </p:nvPicPr>
        <p:blipFill>
          <a:blip r:embed="rId2" cstate="print"/>
          <a:srcRect/>
          <a:stretch>
            <a:fillRect/>
          </a:stretch>
        </p:blipFill>
        <p:spPr bwMode="auto">
          <a:xfrm>
            <a:off x="127226" y="2371864"/>
            <a:ext cx="445862" cy="4737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14</a:t>
            </a:fld>
            <a:endParaRPr lang="en-US" sz="700" b="0"/>
          </a:p>
        </p:txBody>
      </p:sp>
      <p:sp>
        <p:nvSpPr>
          <p:cNvPr id="5123" name="TextBox 2"/>
          <p:cNvSpPr txBox="1">
            <a:spLocks noChangeArrowheads="1"/>
          </p:cNvSpPr>
          <p:nvPr/>
        </p:nvSpPr>
        <p:spPr bwMode="auto">
          <a:xfrm>
            <a:off x="573088" y="169863"/>
            <a:ext cx="5376087"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r>
              <a:rPr lang="en-US" sz="3500" dirty="0" smtClean="0">
                <a:solidFill>
                  <a:schemeClr val="tx1">
                    <a:lumMod val="75000"/>
                    <a:lumOff val="25000"/>
                  </a:schemeClr>
                </a:solidFill>
              </a:rPr>
              <a:t>Subject-Verb Separation</a:t>
            </a:r>
            <a:endParaRPr lang="en-US" sz="3500" dirty="0">
              <a:solidFill>
                <a:schemeClr val="tx1">
                  <a:lumMod val="75000"/>
                  <a:lumOff val="25000"/>
                </a:schemeClr>
              </a:solidFill>
            </a:endParaRPr>
          </a:p>
        </p:txBody>
      </p:sp>
      <p:sp>
        <p:nvSpPr>
          <p:cNvPr id="4" name="TextBox 3"/>
          <p:cNvSpPr txBox="1"/>
          <p:nvPr/>
        </p:nvSpPr>
        <p:spPr>
          <a:xfrm>
            <a:off x="573088" y="1008529"/>
            <a:ext cx="8199851" cy="5570756"/>
          </a:xfrm>
          <a:prstGeom prst="rect">
            <a:avLst/>
          </a:prstGeom>
          <a:noFill/>
        </p:spPr>
        <p:txBody>
          <a:bodyPr wrap="square">
            <a:spAutoFit/>
          </a:bodyPr>
          <a:lstStyle/>
          <a:p>
            <a:r>
              <a:rPr lang="en-US" sz="2500" dirty="0" smtClean="0"/>
              <a:t>Readers expect a grammatical </a:t>
            </a:r>
            <a:r>
              <a:rPr lang="en-US" sz="2500" dirty="0" smtClean="0">
                <a:solidFill>
                  <a:srgbClr val="FF0000"/>
                </a:solidFill>
              </a:rPr>
              <a:t>subject</a:t>
            </a:r>
            <a:r>
              <a:rPr lang="en-US" sz="2500" dirty="0" smtClean="0"/>
              <a:t> to be followed immediately </a:t>
            </a:r>
            <a:r>
              <a:rPr lang="en-US" sz="2500" dirty="0" smtClean="0">
                <a:solidFill>
                  <a:srgbClr val="18274B"/>
                </a:solidFill>
              </a:rPr>
              <a:t>by the </a:t>
            </a:r>
            <a:r>
              <a:rPr lang="en-US" sz="2500" dirty="0" smtClean="0">
                <a:solidFill>
                  <a:srgbClr val="0070C0"/>
                </a:solidFill>
              </a:rPr>
              <a:t>verb. </a:t>
            </a:r>
          </a:p>
          <a:p>
            <a:endParaRPr lang="en-US" sz="2500" dirty="0" smtClean="0">
              <a:solidFill>
                <a:srgbClr val="0070C0"/>
              </a:solidFill>
            </a:endParaRPr>
          </a:p>
          <a:p>
            <a:r>
              <a:rPr lang="en-US" sz="2500" dirty="0" smtClean="0">
                <a:solidFill>
                  <a:srgbClr val="18274B"/>
                </a:solidFill>
              </a:rPr>
              <a:t>A stronger revision of our example text is:</a:t>
            </a:r>
            <a:r>
              <a:rPr lang="en-US" sz="2500" dirty="0" smtClean="0">
                <a:solidFill>
                  <a:srgbClr val="0070C0"/>
                </a:solidFill>
              </a:rPr>
              <a:t> </a:t>
            </a:r>
            <a:r>
              <a:rPr lang="en-US" sz="1800" dirty="0" smtClean="0">
                <a:solidFill>
                  <a:srgbClr val="0070C0"/>
                </a:solidFill>
              </a:rPr>
              <a:t>“</a:t>
            </a:r>
            <a:r>
              <a:rPr lang="en-US" sz="1800" dirty="0" smtClean="0">
                <a:solidFill>
                  <a:srgbClr val="F5A00B"/>
                </a:solidFill>
              </a:rPr>
              <a:t>The smallest of the URF's </a:t>
            </a:r>
            <a:r>
              <a:rPr lang="en-US" sz="1800" dirty="0" smtClean="0">
                <a:solidFill>
                  <a:srgbClr val="666699"/>
                </a:solidFill>
              </a:rPr>
              <a:t>(URFA6L) </a:t>
            </a:r>
            <a:r>
              <a:rPr lang="en-US" sz="1800" dirty="0" smtClean="0">
                <a:solidFill>
                  <a:srgbClr val="009600"/>
                </a:solidFill>
              </a:rPr>
              <a:t>has been identified </a:t>
            </a:r>
            <a:r>
              <a:rPr lang="en-US" sz="1800" dirty="0" smtClean="0">
                <a:solidFill>
                  <a:srgbClr val="666699"/>
                </a:solidFill>
              </a:rPr>
              <a:t>as the animal equivalent of the recently discovered yeast H+-</a:t>
            </a:r>
            <a:r>
              <a:rPr lang="en-US" sz="1800" dirty="0" err="1" smtClean="0">
                <a:solidFill>
                  <a:srgbClr val="666699"/>
                </a:solidFill>
              </a:rPr>
              <a:t>ATPase</a:t>
            </a:r>
            <a:r>
              <a:rPr lang="en-US" sz="1800" dirty="0" smtClean="0">
                <a:solidFill>
                  <a:srgbClr val="666699"/>
                </a:solidFill>
              </a:rPr>
              <a:t> subunit 8 gene.”</a:t>
            </a:r>
            <a:endParaRPr lang="en-US" sz="1800" dirty="0" smtClean="0">
              <a:solidFill>
                <a:srgbClr val="0070C0"/>
              </a:solidFill>
            </a:endParaRPr>
          </a:p>
          <a:p>
            <a:endParaRPr lang="en-US" sz="2200" dirty="0" smtClean="0"/>
          </a:p>
          <a:p>
            <a:r>
              <a:rPr lang="en-US" sz="2200" dirty="0" smtClean="0"/>
              <a:t>Anything of length that intervenes between subject and verb is read as an </a:t>
            </a:r>
            <a:r>
              <a:rPr lang="en-US" sz="2200" dirty="0" smtClean="0">
                <a:solidFill>
                  <a:srgbClr val="FF0000"/>
                </a:solidFill>
              </a:rPr>
              <a:t>interruption</a:t>
            </a:r>
            <a:r>
              <a:rPr lang="en-US" sz="2200" dirty="0" smtClean="0"/>
              <a:t>, and</a:t>
            </a:r>
          </a:p>
          <a:p>
            <a:r>
              <a:rPr lang="en-US" sz="2200" dirty="0" smtClean="0"/>
              <a:t>therefore as something of </a:t>
            </a:r>
            <a:r>
              <a:rPr lang="en-US" sz="2200" i="1" dirty="0" smtClean="0"/>
              <a:t>lesser</a:t>
            </a:r>
            <a:r>
              <a:rPr lang="en-US" sz="2200" dirty="0" smtClean="0"/>
              <a:t> importance</a:t>
            </a:r>
          </a:p>
          <a:p>
            <a:endParaRPr lang="en-US" sz="2200" dirty="0" smtClean="0"/>
          </a:p>
          <a:p>
            <a:r>
              <a:rPr lang="en-US" sz="2200" dirty="0" smtClean="0"/>
              <a:t>The reader's expectation stems from a pressing need for syntactic resolution, fulfilled only by the arrival of the verb</a:t>
            </a:r>
          </a:p>
          <a:p>
            <a:endParaRPr lang="en-US" sz="2200" dirty="0" smtClean="0"/>
          </a:p>
          <a:p>
            <a:r>
              <a:rPr lang="en-US" sz="2200" dirty="0" smtClean="0"/>
              <a:t>Each </a:t>
            </a:r>
            <a:r>
              <a:rPr lang="en-US" sz="2200" dirty="0" smtClean="0">
                <a:solidFill>
                  <a:schemeClr val="accent3">
                    <a:lumMod val="50000"/>
                  </a:schemeClr>
                </a:solidFill>
              </a:rPr>
              <a:t>unit of discourse </a:t>
            </a:r>
            <a:r>
              <a:rPr lang="en-US" sz="2200" dirty="0" smtClean="0"/>
              <a:t>is expected to serve </a:t>
            </a:r>
            <a:r>
              <a:rPr lang="en-US" sz="2200" dirty="0" smtClean="0">
                <a:solidFill>
                  <a:srgbClr val="18274B"/>
                </a:solidFill>
              </a:rPr>
              <a:t>a</a:t>
            </a:r>
            <a:r>
              <a:rPr lang="en-US" sz="2200" dirty="0" smtClean="0">
                <a:solidFill>
                  <a:srgbClr val="FF0000"/>
                </a:solidFill>
              </a:rPr>
              <a:t> single </a:t>
            </a:r>
            <a:r>
              <a:rPr lang="en-US" sz="2200" dirty="0" smtClean="0">
                <a:solidFill>
                  <a:srgbClr val="18274B"/>
                </a:solidFill>
              </a:rPr>
              <a:t>function.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F8EB1C9-2BDD-4AFA-9138-F8D56E39F279}" type="slidenum">
              <a:rPr lang="en-US" smtClean="0"/>
              <a:pPr/>
              <a:t>15</a:t>
            </a:fld>
            <a:endParaRPr lang="en-US"/>
          </a:p>
        </p:txBody>
      </p:sp>
      <p:sp>
        <p:nvSpPr>
          <p:cNvPr id="3" name="Rectangle 2"/>
          <p:cNvSpPr/>
          <p:nvPr/>
        </p:nvSpPr>
        <p:spPr>
          <a:xfrm>
            <a:off x="1488142" y="2244350"/>
            <a:ext cx="6172200" cy="1938992"/>
          </a:xfrm>
          <a:prstGeom prst="rect">
            <a:avLst/>
          </a:prstGeom>
        </p:spPr>
        <p:txBody>
          <a:bodyPr wrap="square" anchor="ctr">
            <a:spAutoFit/>
          </a:bodyPr>
          <a:lstStyle/>
          <a:p>
            <a:pPr marL="285750" indent="-285750" algn="ctr">
              <a:spcAft>
                <a:spcPts val="1200"/>
              </a:spcAft>
              <a:defRPr/>
            </a:pPr>
            <a:r>
              <a:rPr lang="en-US" sz="6000" dirty="0" smtClean="0">
                <a:solidFill>
                  <a:schemeClr val="tx1">
                    <a:lumMod val="75000"/>
                    <a:lumOff val="25000"/>
                  </a:schemeClr>
                </a:solidFill>
              </a:rPr>
              <a:t>The Stress Position</a:t>
            </a:r>
            <a:endParaRPr lang="en-US" sz="5500"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16</a:t>
            </a:fld>
            <a:endParaRPr lang="en-US" sz="700" b="0"/>
          </a:p>
        </p:txBody>
      </p:sp>
      <p:sp>
        <p:nvSpPr>
          <p:cNvPr id="5123" name="TextBox 2"/>
          <p:cNvSpPr txBox="1">
            <a:spLocks noChangeArrowheads="1"/>
          </p:cNvSpPr>
          <p:nvPr/>
        </p:nvSpPr>
        <p:spPr bwMode="auto">
          <a:xfrm>
            <a:off x="573088" y="169863"/>
            <a:ext cx="4378122"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r>
              <a:rPr lang="en-US" sz="3500" dirty="0" smtClean="0">
                <a:solidFill>
                  <a:schemeClr val="tx1">
                    <a:lumMod val="75000"/>
                    <a:lumOff val="25000"/>
                  </a:schemeClr>
                </a:solidFill>
              </a:rPr>
              <a:t>The Stress Position</a:t>
            </a:r>
            <a:endParaRPr lang="en-US" sz="3500" dirty="0">
              <a:solidFill>
                <a:schemeClr val="tx1">
                  <a:lumMod val="75000"/>
                  <a:lumOff val="25000"/>
                </a:schemeClr>
              </a:solidFill>
            </a:endParaRPr>
          </a:p>
        </p:txBody>
      </p:sp>
      <p:sp>
        <p:nvSpPr>
          <p:cNvPr id="4" name="TextBox 3"/>
          <p:cNvSpPr txBox="1"/>
          <p:nvPr/>
        </p:nvSpPr>
        <p:spPr>
          <a:xfrm>
            <a:off x="281574" y="1008529"/>
            <a:ext cx="8199851" cy="4524315"/>
          </a:xfrm>
          <a:prstGeom prst="rect">
            <a:avLst/>
          </a:prstGeom>
          <a:noFill/>
        </p:spPr>
        <p:txBody>
          <a:bodyPr wrap="square">
            <a:spAutoFit/>
          </a:bodyPr>
          <a:lstStyle/>
          <a:p>
            <a:r>
              <a:rPr lang="en-US" sz="2400" dirty="0" smtClean="0"/>
              <a:t>It is a linguistic commonplace that readers emphasize the material that arrives at the </a:t>
            </a:r>
            <a:r>
              <a:rPr lang="en-US" sz="2400" dirty="0" smtClean="0">
                <a:solidFill>
                  <a:srgbClr val="FF0000"/>
                </a:solidFill>
              </a:rPr>
              <a:t>END</a:t>
            </a:r>
            <a:r>
              <a:rPr lang="en-US" sz="2400" dirty="0" smtClean="0"/>
              <a:t> of a sentence</a:t>
            </a:r>
          </a:p>
          <a:p>
            <a:endParaRPr lang="en-US" sz="2400" dirty="0" smtClean="0"/>
          </a:p>
          <a:p>
            <a:r>
              <a:rPr lang="en-US" sz="2400" dirty="0" smtClean="0">
                <a:solidFill>
                  <a:srgbClr val="FF0000"/>
                </a:solidFill>
              </a:rPr>
              <a:t>Writers can take advantage of this.</a:t>
            </a:r>
            <a:r>
              <a:rPr lang="en-US" sz="2400" dirty="0" smtClean="0"/>
              <a:t> As a result, the chances greatly increase that reader and writer will perceive the same material as being worthy of primary emphasis</a:t>
            </a:r>
          </a:p>
          <a:p>
            <a:endParaRPr lang="en-US" sz="2400" dirty="0" smtClean="0"/>
          </a:p>
          <a:p>
            <a:r>
              <a:rPr lang="en-US" sz="2400" dirty="0" smtClean="0"/>
              <a:t>The structure of the sentence thus helps </a:t>
            </a:r>
            <a:r>
              <a:rPr lang="en-US" sz="2400" dirty="0" smtClean="0">
                <a:solidFill>
                  <a:schemeClr val="accent3">
                    <a:lumMod val="50000"/>
                  </a:schemeClr>
                </a:solidFill>
              </a:rPr>
              <a:t>persuade</a:t>
            </a:r>
            <a:r>
              <a:rPr lang="en-US" sz="2400" dirty="0" smtClean="0"/>
              <a:t> the reader of the relative values of the sentence's contents</a:t>
            </a:r>
          </a:p>
          <a:p>
            <a:endParaRPr lang="en-US" sz="2400" dirty="0" smtClean="0"/>
          </a:p>
          <a:p>
            <a:endParaRPr lang="en-US" sz="2400" dirty="0" smtClean="0"/>
          </a:p>
        </p:txBody>
      </p:sp>
      <p:pic>
        <p:nvPicPr>
          <p:cNvPr id="1026" name="Picture 2"/>
          <p:cNvPicPr>
            <a:picLocks noChangeAspect="1" noChangeArrowheads="1"/>
          </p:cNvPicPr>
          <p:nvPr/>
        </p:nvPicPr>
        <p:blipFill>
          <a:blip r:embed="rId2" cstate="print"/>
          <a:srcRect/>
          <a:stretch>
            <a:fillRect/>
          </a:stretch>
        </p:blipFill>
        <p:spPr bwMode="auto">
          <a:xfrm>
            <a:off x="4951210" y="4819141"/>
            <a:ext cx="2536689" cy="167935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190625" y="4812575"/>
            <a:ext cx="2190750" cy="1685925"/>
          </a:xfrm>
          <a:prstGeom prst="rect">
            <a:avLst/>
          </a:prstGeom>
          <a:noFill/>
          <a:ln w="9525">
            <a:noFill/>
            <a:miter lim="800000"/>
            <a:headEnd/>
            <a:tailEnd/>
          </a:ln>
        </p:spPr>
      </p:pic>
      <p:pic>
        <p:nvPicPr>
          <p:cNvPr id="2" name="Picture 2"/>
          <p:cNvPicPr>
            <a:picLocks noChangeAspect="1" noChangeArrowheads="1"/>
          </p:cNvPicPr>
          <p:nvPr/>
        </p:nvPicPr>
        <p:blipFill>
          <a:blip r:embed="rId4" cstate="print"/>
          <a:srcRect/>
          <a:stretch>
            <a:fillRect/>
          </a:stretch>
        </p:blipFill>
        <p:spPr bwMode="auto">
          <a:xfrm>
            <a:off x="3192665" y="5212597"/>
            <a:ext cx="1569835" cy="6404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17</a:t>
            </a:fld>
            <a:endParaRPr lang="en-US" sz="700" b="0"/>
          </a:p>
        </p:txBody>
      </p:sp>
      <p:sp>
        <p:nvSpPr>
          <p:cNvPr id="5123" name="TextBox 2"/>
          <p:cNvSpPr txBox="1">
            <a:spLocks noChangeArrowheads="1"/>
          </p:cNvSpPr>
          <p:nvPr/>
        </p:nvSpPr>
        <p:spPr bwMode="auto">
          <a:xfrm>
            <a:off x="573088" y="169863"/>
            <a:ext cx="4378122"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r>
              <a:rPr lang="en-US" sz="3500" dirty="0" smtClean="0">
                <a:solidFill>
                  <a:schemeClr val="tx1">
                    <a:lumMod val="75000"/>
                    <a:lumOff val="25000"/>
                  </a:schemeClr>
                </a:solidFill>
              </a:rPr>
              <a:t>The Stress Position</a:t>
            </a:r>
            <a:endParaRPr lang="en-US" sz="3500" dirty="0">
              <a:solidFill>
                <a:schemeClr val="tx1">
                  <a:lumMod val="75000"/>
                  <a:lumOff val="25000"/>
                </a:schemeClr>
              </a:solidFill>
            </a:endParaRPr>
          </a:p>
        </p:txBody>
      </p:sp>
      <p:sp>
        <p:nvSpPr>
          <p:cNvPr id="4" name="TextBox 3"/>
          <p:cNvSpPr txBox="1"/>
          <p:nvPr/>
        </p:nvSpPr>
        <p:spPr>
          <a:xfrm>
            <a:off x="281574" y="1008529"/>
            <a:ext cx="8199851" cy="4893647"/>
          </a:xfrm>
          <a:prstGeom prst="rect">
            <a:avLst/>
          </a:prstGeom>
          <a:noFill/>
        </p:spPr>
        <p:txBody>
          <a:bodyPr wrap="square">
            <a:spAutoFit/>
          </a:bodyPr>
          <a:lstStyle/>
          <a:p>
            <a:endParaRPr lang="en-US" sz="2400" dirty="0" smtClean="0"/>
          </a:p>
          <a:p>
            <a:endParaRPr lang="en-US" sz="2400" dirty="0" smtClean="0"/>
          </a:p>
          <a:p>
            <a:r>
              <a:rPr lang="en-US" sz="2400" dirty="0" smtClean="0"/>
              <a:t>Long sentences increase chances the reader won’t interpret the text as the writer intended</a:t>
            </a:r>
          </a:p>
          <a:p>
            <a:endParaRPr lang="en-US" sz="2400" dirty="0" smtClean="0"/>
          </a:p>
          <a:p>
            <a:r>
              <a:rPr lang="en-US" sz="2400" dirty="0" smtClean="0"/>
              <a:t>The stress position </a:t>
            </a:r>
            <a:r>
              <a:rPr lang="en-US" sz="2400" dirty="0" smtClean="0">
                <a:solidFill>
                  <a:srgbClr val="FF0000"/>
                </a:solidFill>
              </a:rPr>
              <a:t>should coincide </a:t>
            </a:r>
            <a:r>
              <a:rPr lang="en-US" sz="2400" dirty="0" smtClean="0"/>
              <a:t>with the moment of </a:t>
            </a:r>
            <a:r>
              <a:rPr lang="en-US" sz="2400" dirty="0" smtClean="0">
                <a:solidFill>
                  <a:srgbClr val="FF0000"/>
                </a:solidFill>
              </a:rPr>
              <a:t>syntactic closure</a:t>
            </a:r>
          </a:p>
          <a:p>
            <a:endParaRPr lang="en-US" sz="2400" dirty="0" smtClean="0"/>
          </a:p>
          <a:p>
            <a:endParaRPr lang="en-US" sz="2400" dirty="0" smtClean="0"/>
          </a:p>
          <a:p>
            <a:r>
              <a:rPr lang="en-US" sz="2400" dirty="0" smtClean="0">
                <a:solidFill>
                  <a:schemeClr val="accent3">
                    <a:lumMod val="50000"/>
                  </a:schemeClr>
                </a:solidFill>
              </a:rPr>
              <a:t>Secondary stress positions </a:t>
            </a:r>
            <a:r>
              <a:rPr lang="en-US" sz="2400" dirty="0" smtClean="0"/>
              <a:t>can be formed using correct punctuation</a:t>
            </a:r>
          </a:p>
          <a:p>
            <a:endParaRPr lang="en-US" sz="2400" dirty="0" smtClean="0"/>
          </a:p>
          <a:p>
            <a:endParaRPr lang="en-US" sz="2400" dirty="0" smtClean="0"/>
          </a:p>
        </p:txBody>
      </p:sp>
      <p:pic>
        <p:nvPicPr>
          <p:cNvPr id="6146" name="Picture 2"/>
          <p:cNvPicPr>
            <a:picLocks noChangeAspect="1" noChangeArrowheads="1"/>
          </p:cNvPicPr>
          <p:nvPr/>
        </p:nvPicPr>
        <p:blipFill>
          <a:blip r:embed="rId2" cstate="print"/>
          <a:srcRect/>
          <a:stretch>
            <a:fillRect/>
          </a:stretch>
        </p:blipFill>
        <p:spPr bwMode="auto">
          <a:xfrm>
            <a:off x="4572000" y="4850675"/>
            <a:ext cx="1123950" cy="164782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6230471" y="4850675"/>
            <a:ext cx="749605" cy="12541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18</a:t>
            </a:fld>
            <a:endParaRPr lang="en-US" sz="700" b="0"/>
          </a:p>
        </p:txBody>
      </p:sp>
      <p:sp>
        <p:nvSpPr>
          <p:cNvPr id="5123" name="TextBox 2"/>
          <p:cNvSpPr txBox="1">
            <a:spLocks noChangeArrowheads="1"/>
          </p:cNvSpPr>
          <p:nvPr/>
        </p:nvSpPr>
        <p:spPr bwMode="auto">
          <a:xfrm>
            <a:off x="573088" y="169863"/>
            <a:ext cx="3338735"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r>
              <a:rPr lang="en-US" sz="3500" dirty="0" smtClean="0">
                <a:solidFill>
                  <a:schemeClr val="tx1">
                    <a:lumMod val="75000"/>
                    <a:lumOff val="25000"/>
                  </a:schemeClr>
                </a:solidFill>
              </a:rPr>
              <a:t>Let’s Review…</a:t>
            </a:r>
            <a:endParaRPr lang="en-US" sz="3500" dirty="0">
              <a:solidFill>
                <a:schemeClr val="tx1">
                  <a:lumMod val="75000"/>
                  <a:lumOff val="25000"/>
                </a:schemeClr>
              </a:solidFill>
            </a:endParaRPr>
          </a:p>
        </p:txBody>
      </p:sp>
      <p:sp>
        <p:nvSpPr>
          <p:cNvPr id="4" name="TextBox 3"/>
          <p:cNvSpPr txBox="1"/>
          <p:nvPr/>
        </p:nvSpPr>
        <p:spPr>
          <a:xfrm>
            <a:off x="440922" y="760860"/>
            <a:ext cx="8199851" cy="4893647"/>
          </a:xfrm>
          <a:prstGeom prst="rect">
            <a:avLst/>
          </a:prstGeom>
          <a:noFill/>
        </p:spPr>
        <p:txBody>
          <a:bodyPr wrap="square">
            <a:spAutoFit/>
          </a:bodyPr>
          <a:lstStyle/>
          <a:p>
            <a:endParaRPr lang="en-US" sz="2400" dirty="0" smtClean="0"/>
          </a:p>
          <a:p>
            <a:endParaRPr lang="en-US" sz="2400" dirty="0" smtClean="0"/>
          </a:p>
          <a:p>
            <a:r>
              <a:rPr lang="en-US" sz="2400" dirty="0" smtClean="0"/>
              <a:t>We have now discovered </a:t>
            </a:r>
            <a:r>
              <a:rPr lang="en-US" sz="2400" dirty="0" smtClean="0">
                <a:solidFill>
                  <a:schemeClr val="accent3">
                    <a:lumMod val="50000"/>
                  </a:schemeClr>
                </a:solidFill>
              </a:rPr>
              <a:t>3 rhetorical principles </a:t>
            </a:r>
            <a:r>
              <a:rPr lang="en-US" sz="2400" dirty="0" smtClean="0"/>
              <a:t>based on reader expectations: </a:t>
            </a:r>
          </a:p>
          <a:p>
            <a:endParaRPr lang="en-US" sz="2400" dirty="0" smtClean="0"/>
          </a:p>
          <a:p>
            <a:r>
              <a:rPr lang="en-US" sz="2400" dirty="0" smtClean="0">
                <a:solidFill>
                  <a:srgbClr val="FF0000"/>
                </a:solidFill>
              </a:rPr>
              <a:t>First: </a:t>
            </a:r>
            <a:r>
              <a:rPr lang="en-US" sz="2400" dirty="0" smtClean="0"/>
              <a:t>grammatical </a:t>
            </a:r>
            <a:r>
              <a:rPr lang="en-US" sz="2400" dirty="0" smtClean="0">
                <a:solidFill>
                  <a:schemeClr val="accent3">
                    <a:lumMod val="50000"/>
                  </a:schemeClr>
                </a:solidFill>
              </a:rPr>
              <a:t>subjects</a:t>
            </a:r>
            <a:r>
              <a:rPr lang="en-US" sz="2400" dirty="0" smtClean="0"/>
              <a:t> should be followed as soon as possible by their </a:t>
            </a:r>
            <a:r>
              <a:rPr lang="en-US" sz="2400" dirty="0" smtClean="0">
                <a:solidFill>
                  <a:schemeClr val="accent3">
                    <a:lumMod val="50000"/>
                  </a:schemeClr>
                </a:solidFill>
              </a:rPr>
              <a:t>verbs</a:t>
            </a:r>
          </a:p>
          <a:p>
            <a:endParaRPr lang="en-US" sz="2400" dirty="0" smtClean="0"/>
          </a:p>
          <a:p>
            <a:r>
              <a:rPr lang="en-US" sz="2400" dirty="0" smtClean="0">
                <a:solidFill>
                  <a:srgbClr val="FF0000"/>
                </a:solidFill>
              </a:rPr>
              <a:t>Second: </a:t>
            </a:r>
            <a:r>
              <a:rPr lang="en-US" sz="2400" dirty="0" smtClean="0"/>
              <a:t>every unit of discourse, no matter the size, should serve a </a:t>
            </a:r>
            <a:r>
              <a:rPr lang="en-US" sz="2400" dirty="0" smtClean="0">
                <a:solidFill>
                  <a:schemeClr val="accent3">
                    <a:lumMod val="50000"/>
                  </a:schemeClr>
                </a:solidFill>
              </a:rPr>
              <a:t>single</a:t>
            </a:r>
            <a:r>
              <a:rPr lang="en-US" sz="2400" dirty="0" smtClean="0"/>
              <a:t> function or make a </a:t>
            </a:r>
            <a:r>
              <a:rPr lang="en-US" sz="2400" dirty="0" smtClean="0">
                <a:solidFill>
                  <a:schemeClr val="accent3">
                    <a:lumMod val="50000"/>
                  </a:schemeClr>
                </a:solidFill>
              </a:rPr>
              <a:t>single point </a:t>
            </a:r>
          </a:p>
          <a:p>
            <a:endParaRPr lang="en-US" sz="2400" dirty="0" smtClean="0"/>
          </a:p>
          <a:p>
            <a:r>
              <a:rPr lang="en-US" sz="2400" dirty="0" smtClean="0">
                <a:solidFill>
                  <a:srgbClr val="FF0000"/>
                </a:solidFill>
              </a:rPr>
              <a:t>Third: </a:t>
            </a:r>
            <a:r>
              <a:rPr lang="en-US" sz="2400" dirty="0" smtClean="0"/>
              <a:t>info intended to be emphasized should appear at points of syntactic closure</a:t>
            </a:r>
          </a:p>
        </p:txBody>
      </p:sp>
      <p:pic>
        <p:nvPicPr>
          <p:cNvPr id="5" name="Picture 2"/>
          <p:cNvPicPr>
            <a:picLocks noChangeAspect="1" noChangeArrowheads="1"/>
          </p:cNvPicPr>
          <p:nvPr/>
        </p:nvPicPr>
        <p:blipFill>
          <a:blip r:embed="rId2" cstate="print"/>
          <a:srcRect/>
          <a:stretch>
            <a:fillRect/>
          </a:stretch>
        </p:blipFill>
        <p:spPr bwMode="auto">
          <a:xfrm>
            <a:off x="3956" y="3630705"/>
            <a:ext cx="436966" cy="423021"/>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a:stretch>
            <a:fillRect/>
          </a:stretch>
        </p:blipFill>
        <p:spPr bwMode="auto">
          <a:xfrm>
            <a:off x="3956" y="4607018"/>
            <a:ext cx="436966" cy="423021"/>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a:stretch>
            <a:fillRect/>
          </a:stretch>
        </p:blipFill>
        <p:spPr bwMode="auto">
          <a:xfrm>
            <a:off x="3956" y="2374807"/>
            <a:ext cx="436966" cy="4230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19</a:t>
            </a:fld>
            <a:endParaRPr lang="en-US" sz="700" b="0"/>
          </a:p>
        </p:txBody>
      </p:sp>
      <p:sp>
        <p:nvSpPr>
          <p:cNvPr id="5123" name="TextBox 2"/>
          <p:cNvSpPr txBox="1">
            <a:spLocks noChangeArrowheads="1"/>
          </p:cNvSpPr>
          <p:nvPr/>
        </p:nvSpPr>
        <p:spPr bwMode="auto">
          <a:xfrm>
            <a:off x="573088" y="169863"/>
            <a:ext cx="3338735"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r>
              <a:rPr lang="en-US" sz="3500" dirty="0" smtClean="0">
                <a:solidFill>
                  <a:schemeClr val="tx1">
                    <a:lumMod val="75000"/>
                    <a:lumOff val="25000"/>
                  </a:schemeClr>
                </a:solidFill>
              </a:rPr>
              <a:t>Let’s Review…</a:t>
            </a:r>
            <a:endParaRPr lang="en-US" sz="3500" dirty="0">
              <a:solidFill>
                <a:schemeClr val="tx1">
                  <a:lumMod val="75000"/>
                  <a:lumOff val="25000"/>
                </a:schemeClr>
              </a:solidFill>
            </a:endParaRPr>
          </a:p>
        </p:txBody>
      </p:sp>
      <p:sp>
        <p:nvSpPr>
          <p:cNvPr id="4" name="TextBox 3"/>
          <p:cNvSpPr txBox="1"/>
          <p:nvPr/>
        </p:nvSpPr>
        <p:spPr>
          <a:xfrm>
            <a:off x="573088" y="866189"/>
            <a:ext cx="8199851" cy="5632311"/>
          </a:xfrm>
          <a:prstGeom prst="rect">
            <a:avLst/>
          </a:prstGeom>
          <a:noFill/>
        </p:spPr>
        <p:txBody>
          <a:bodyPr wrap="square">
            <a:spAutoFit/>
          </a:bodyPr>
          <a:lstStyle/>
          <a:p>
            <a:endParaRPr lang="en-US" sz="2400" dirty="0" smtClean="0"/>
          </a:p>
          <a:p>
            <a:r>
              <a:rPr lang="en-US" sz="2400" dirty="0" smtClean="0"/>
              <a:t>Note the </a:t>
            </a:r>
            <a:r>
              <a:rPr lang="en-US" sz="2400" dirty="0" smtClean="0">
                <a:solidFill>
                  <a:srgbClr val="FF0000"/>
                </a:solidFill>
              </a:rPr>
              <a:t>subject-verb separation </a:t>
            </a:r>
            <a:r>
              <a:rPr lang="en-US" sz="2400" dirty="0" smtClean="0"/>
              <a:t>in the 62-word third sentence of the original passage:</a:t>
            </a:r>
          </a:p>
          <a:p>
            <a:endParaRPr lang="en-US" sz="2400" dirty="0" smtClean="0"/>
          </a:p>
          <a:p>
            <a:r>
              <a:rPr lang="en-US" sz="2400" dirty="0" smtClean="0"/>
              <a:t>“Recently, however, </a:t>
            </a:r>
            <a:r>
              <a:rPr lang="en-US" sz="2400" dirty="0" err="1" smtClean="0">
                <a:solidFill>
                  <a:srgbClr val="FF0000"/>
                </a:solidFill>
              </a:rPr>
              <a:t>immunoprecipitation</a:t>
            </a:r>
            <a:r>
              <a:rPr lang="en-US" sz="2400" dirty="0" smtClean="0">
                <a:solidFill>
                  <a:srgbClr val="FF0000"/>
                </a:solidFill>
              </a:rPr>
              <a:t> experiments </a:t>
            </a:r>
            <a:r>
              <a:rPr lang="en-US" sz="2400" dirty="0" smtClean="0"/>
              <a:t>with antibodies to purified, rotenone-sensitive NADH-</a:t>
            </a:r>
            <a:r>
              <a:rPr lang="en-US" sz="2400" dirty="0" err="1" smtClean="0"/>
              <a:t>ubiquinone</a:t>
            </a:r>
            <a:r>
              <a:rPr lang="en-US" sz="2400" dirty="0" smtClean="0"/>
              <a:t> </a:t>
            </a:r>
            <a:r>
              <a:rPr lang="en-US" sz="2400" dirty="0" err="1" smtClean="0"/>
              <a:t>oxido-reductase</a:t>
            </a:r>
            <a:r>
              <a:rPr lang="en-US" sz="2400" dirty="0" smtClean="0"/>
              <a:t> [hereafter referred to as</a:t>
            </a:r>
          </a:p>
          <a:p>
            <a:r>
              <a:rPr lang="en-US" sz="2400" dirty="0" smtClean="0"/>
              <a:t>respiratory chain NADH </a:t>
            </a:r>
            <a:r>
              <a:rPr lang="en-US" sz="2400" dirty="0" err="1" smtClean="0"/>
              <a:t>dehydrogenase</a:t>
            </a:r>
            <a:r>
              <a:rPr lang="en-US" sz="2400" dirty="0" smtClean="0"/>
              <a:t> or complex I] from bovine heart, as well as enzyme fractionation studies, </a:t>
            </a:r>
            <a:r>
              <a:rPr lang="en-US" sz="2400" dirty="0" smtClean="0">
                <a:solidFill>
                  <a:srgbClr val="0070C0"/>
                </a:solidFill>
              </a:rPr>
              <a:t>have indicated </a:t>
            </a:r>
            <a:r>
              <a:rPr lang="en-US" sz="2400" dirty="0" smtClean="0"/>
              <a:t>that six human URF's (that is, URF1, URF2, URF3, URF4, URF4L, and URF5, hereafter referred to as ND1, ND2, ND3, ND4, ND4L and ND5) encode subunits of complex I.”</a:t>
            </a:r>
          </a:p>
          <a:p>
            <a:endParaRPr lang="en-US" sz="2400" dirty="0" smtClean="0"/>
          </a:p>
          <a:p>
            <a:r>
              <a:rPr lang="en-US" sz="2400" i="1" dirty="0" smtClean="0">
                <a:solidFill>
                  <a:schemeClr val="accent3">
                    <a:lumMod val="50000"/>
                  </a:schemeClr>
                </a:solidFill>
              </a:rPr>
              <a:t>What’s wrong here?</a:t>
            </a:r>
          </a:p>
        </p:txBody>
      </p:sp>
      <p:pic>
        <p:nvPicPr>
          <p:cNvPr id="5" name="Picture 3"/>
          <p:cNvPicPr>
            <a:picLocks noChangeAspect="1" noChangeArrowheads="1"/>
          </p:cNvPicPr>
          <p:nvPr/>
        </p:nvPicPr>
        <p:blipFill>
          <a:blip r:embed="rId2" cstate="print"/>
          <a:srcRect/>
          <a:stretch>
            <a:fillRect/>
          </a:stretch>
        </p:blipFill>
        <p:spPr bwMode="auto">
          <a:xfrm>
            <a:off x="127226" y="2277735"/>
            <a:ext cx="445862" cy="4737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2</a:t>
            </a:fld>
            <a:endParaRPr lang="en-US" sz="700" b="0"/>
          </a:p>
        </p:txBody>
      </p:sp>
      <p:sp>
        <p:nvSpPr>
          <p:cNvPr id="5123" name="TextBox 2"/>
          <p:cNvSpPr txBox="1">
            <a:spLocks noChangeArrowheads="1"/>
          </p:cNvSpPr>
          <p:nvPr/>
        </p:nvSpPr>
        <p:spPr bwMode="auto">
          <a:xfrm>
            <a:off x="573088" y="169863"/>
            <a:ext cx="1830950"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r>
              <a:rPr lang="en-US" sz="3500" dirty="0" smtClean="0">
                <a:solidFill>
                  <a:schemeClr val="tx1">
                    <a:lumMod val="75000"/>
                    <a:lumOff val="25000"/>
                  </a:schemeClr>
                </a:solidFill>
              </a:rPr>
              <a:t>Agenda</a:t>
            </a:r>
            <a:endParaRPr lang="en-US" sz="3500" dirty="0">
              <a:solidFill>
                <a:schemeClr val="tx1">
                  <a:lumMod val="75000"/>
                  <a:lumOff val="25000"/>
                </a:schemeClr>
              </a:solidFill>
            </a:endParaRPr>
          </a:p>
        </p:txBody>
      </p:sp>
      <p:sp>
        <p:nvSpPr>
          <p:cNvPr id="4" name="TextBox 3"/>
          <p:cNvSpPr txBox="1"/>
          <p:nvPr/>
        </p:nvSpPr>
        <p:spPr>
          <a:xfrm>
            <a:off x="573088" y="1203315"/>
            <a:ext cx="8199851" cy="5324535"/>
          </a:xfrm>
          <a:prstGeom prst="rect">
            <a:avLst/>
          </a:prstGeom>
          <a:noFill/>
        </p:spPr>
        <p:txBody>
          <a:bodyPr wrap="square">
            <a:spAutoFit/>
          </a:bodyPr>
          <a:lstStyle/>
          <a:p>
            <a:pPr marL="285750" indent="-285750">
              <a:spcAft>
                <a:spcPts val="1200"/>
              </a:spcAft>
              <a:buFont typeface="Arial" pitchFamily="34" charset="0"/>
              <a:buChar char="•"/>
              <a:defRPr/>
            </a:pPr>
            <a:r>
              <a:rPr lang="en-US" sz="2600" dirty="0" smtClean="0">
                <a:solidFill>
                  <a:srgbClr val="18274B"/>
                </a:solidFill>
                <a:latin typeface="Arial" charset="0"/>
                <a:cs typeface="+mn-cs"/>
              </a:rPr>
              <a:t>Write with the Reader in Mind</a:t>
            </a:r>
            <a:endParaRPr lang="en-US" sz="2600" dirty="0">
              <a:solidFill>
                <a:srgbClr val="18274B"/>
              </a:solidFill>
              <a:latin typeface="Arial" charset="0"/>
              <a:cs typeface="+mn-cs"/>
            </a:endParaRPr>
          </a:p>
          <a:p>
            <a:pPr marL="285750" indent="-285750">
              <a:spcAft>
                <a:spcPts val="1200"/>
              </a:spcAft>
              <a:buFont typeface="Arial" pitchFamily="34" charset="0"/>
              <a:buChar char="•"/>
              <a:defRPr/>
            </a:pPr>
            <a:r>
              <a:rPr lang="en-US" sz="2600" dirty="0" smtClean="0">
                <a:solidFill>
                  <a:srgbClr val="18274B"/>
                </a:solidFill>
              </a:rPr>
              <a:t>Reader Expectations for the Structure of Scientific Writing</a:t>
            </a:r>
          </a:p>
          <a:p>
            <a:pPr marL="285750" indent="-285750">
              <a:spcAft>
                <a:spcPts val="1200"/>
              </a:spcAft>
              <a:buFont typeface="Arial" pitchFamily="34" charset="0"/>
              <a:buChar char="•"/>
              <a:defRPr/>
            </a:pPr>
            <a:r>
              <a:rPr lang="en-US" sz="2600" dirty="0" smtClean="0">
                <a:solidFill>
                  <a:srgbClr val="0070C0"/>
                </a:solidFill>
              </a:rPr>
              <a:t>Subject-Verb Separation</a:t>
            </a:r>
          </a:p>
          <a:p>
            <a:pPr marL="285750" indent="-285750">
              <a:spcAft>
                <a:spcPts val="1200"/>
              </a:spcAft>
              <a:buFont typeface="Arial" pitchFamily="34" charset="0"/>
              <a:buChar char="•"/>
              <a:defRPr/>
            </a:pPr>
            <a:r>
              <a:rPr lang="en-US" sz="2600" dirty="0" smtClean="0">
                <a:solidFill>
                  <a:srgbClr val="0070C0"/>
                </a:solidFill>
              </a:rPr>
              <a:t>The Topic Position</a:t>
            </a:r>
          </a:p>
          <a:p>
            <a:pPr marL="285750" indent="-285750">
              <a:spcAft>
                <a:spcPts val="1200"/>
              </a:spcAft>
              <a:buFont typeface="Arial" pitchFamily="34" charset="0"/>
              <a:buChar char="•"/>
              <a:defRPr/>
            </a:pPr>
            <a:r>
              <a:rPr lang="en-US" sz="2600" dirty="0" smtClean="0">
                <a:solidFill>
                  <a:srgbClr val="0070C0"/>
                </a:solidFill>
              </a:rPr>
              <a:t>The Stress Position</a:t>
            </a:r>
          </a:p>
          <a:p>
            <a:pPr marL="285750" indent="-285750">
              <a:spcAft>
                <a:spcPts val="1200"/>
              </a:spcAft>
              <a:buFont typeface="Arial" pitchFamily="34" charset="0"/>
              <a:buChar char="•"/>
              <a:defRPr/>
            </a:pPr>
            <a:r>
              <a:rPr lang="en-US" sz="2600" dirty="0" smtClean="0">
                <a:solidFill>
                  <a:srgbClr val="18274B"/>
                </a:solidFill>
              </a:rPr>
              <a:t>Avoid the No. 1 Problem in Scientific Writing</a:t>
            </a:r>
          </a:p>
          <a:p>
            <a:pPr marL="285750" indent="-285750">
              <a:spcAft>
                <a:spcPts val="1200"/>
              </a:spcAft>
              <a:buFont typeface="Arial" pitchFamily="34" charset="0"/>
              <a:buChar char="•"/>
              <a:defRPr/>
            </a:pPr>
            <a:r>
              <a:rPr lang="en-US" sz="2600" dirty="0" smtClean="0">
                <a:solidFill>
                  <a:srgbClr val="18274B"/>
                </a:solidFill>
              </a:rPr>
              <a:t>How to Perceive Logical Gaps</a:t>
            </a:r>
          </a:p>
          <a:p>
            <a:pPr marL="285750" indent="-285750">
              <a:spcAft>
                <a:spcPts val="1200"/>
              </a:spcAft>
              <a:buFont typeface="Arial" pitchFamily="34" charset="0"/>
              <a:buChar char="•"/>
              <a:defRPr/>
            </a:pPr>
            <a:r>
              <a:rPr lang="en-US" sz="2600" dirty="0" smtClean="0">
                <a:solidFill>
                  <a:srgbClr val="18274B"/>
                </a:solidFill>
              </a:rPr>
              <a:t>Locating the Action</a:t>
            </a:r>
          </a:p>
          <a:p>
            <a:pPr marL="285750" indent="-285750">
              <a:spcAft>
                <a:spcPts val="1200"/>
              </a:spcAft>
              <a:buFont typeface="Arial" pitchFamily="34" charset="0"/>
              <a:buChar char="•"/>
              <a:defRPr/>
            </a:pPr>
            <a:r>
              <a:rPr lang="en-US" sz="2600" dirty="0" smtClean="0">
                <a:solidFill>
                  <a:srgbClr val="18274B"/>
                </a:solidFill>
              </a:rPr>
              <a:t>Writing and the Scientific Process</a:t>
            </a:r>
            <a:endParaRPr lang="en-US" sz="2600" b="0" dirty="0">
              <a:solidFill>
                <a:srgbClr val="18274B"/>
              </a:solidFill>
              <a:latin typeface="Arial" charset="0"/>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20</a:t>
            </a:fld>
            <a:endParaRPr lang="en-US" sz="700" b="0"/>
          </a:p>
        </p:txBody>
      </p:sp>
      <p:sp>
        <p:nvSpPr>
          <p:cNvPr id="5123" name="TextBox 2"/>
          <p:cNvSpPr txBox="1">
            <a:spLocks noChangeArrowheads="1"/>
          </p:cNvSpPr>
          <p:nvPr/>
        </p:nvSpPr>
        <p:spPr bwMode="auto">
          <a:xfrm>
            <a:off x="573088" y="169863"/>
            <a:ext cx="3338735"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r>
              <a:rPr lang="en-US" sz="3500" dirty="0" smtClean="0">
                <a:solidFill>
                  <a:schemeClr val="tx1">
                    <a:lumMod val="75000"/>
                    <a:lumOff val="25000"/>
                  </a:schemeClr>
                </a:solidFill>
              </a:rPr>
              <a:t>Let’s Review…</a:t>
            </a:r>
            <a:endParaRPr lang="en-US" sz="3500" dirty="0">
              <a:solidFill>
                <a:schemeClr val="tx1">
                  <a:lumMod val="75000"/>
                  <a:lumOff val="25000"/>
                </a:schemeClr>
              </a:solidFill>
            </a:endParaRPr>
          </a:p>
        </p:txBody>
      </p:sp>
      <p:sp>
        <p:nvSpPr>
          <p:cNvPr id="4" name="TextBox 3"/>
          <p:cNvSpPr txBox="1"/>
          <p:nvPr/>
        </p:nvSpPr>
        <p:spPr>
          <a:xfrm>
            <a:off x="281574" y="1008529"/>
            <a:ext cx="8199851" cy="4893647"/>
          </a:xfrm>
          <a:prstGeom prst="rect">
            <a:avLst/>
          </a:prstGeom>
          <a:noFill/>
        </p:spPr>
        <p:txBody>
          <a:bodyPr wrap="square">
            <a:spAutoFit/>
          </a:bodyPr>
          <a:lstStyle/>
          <a:p>
            <a:endParaRPr lang="en-US" sz="2400" dirty="0" smtClean="0"/>
          </a:p>
          <a:p>
            <a:r>
              <a:rPr lang="en-US" sz="2400" dirty="0" smtClean="0"/>
              <a:t>When is a sentence too long?</a:t>
            </a:r>
          </a:p>
          <a:p>
            <a:endParaRPr lang="en-US" sz="2400" dirty="0" smtClean="0"/>
          </a:p>
          <a:p>
            <a:r>
              <a:rPr lang="en-US" sz="2400" dirty="0" smtClean="0"/>
              <a:t>A sentence is too long when it has more viable candidates for stress positions than there are stress positions available</a:t>
            </a:r>
          </a:p>
          <a:p>
            <a:endParaRPr lang="en-US" sz="2400" dirty="0" smtClean="0"/>
          </a:p>
          <a:p>
            <a:endParaRPr lang="en-US" sz="2400" i="1" dirty="0" smtClean="0"/>
          </a:p>
          <a:p>
            <a:r>
              <a:rPr lang="en-US" sz="2400" i="1" dirty="0" smtClean="0">
                <a:solidFill>
                  <a:schemeClr val="accent3">
                    <a:lumMod val="50000"/>
                  </a:schemeClr>
                </a:solidFill>
              </a:rPr>
              <a:t>No one should have to work hard to unearth the important content of a single passage!</a:t>
            </a:r>
          </a:p>
          <a:p>
            <a:endParaRPr lang="en-US" sz="2400" dirty="0" smtClean="0"/>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21</a:t>
            </a:fld>
            <a:endParaRPr lang="en-US" sz="700" b="0"/>
          </a:p>
        </p:txBody>
      </p:sp>
      <p:sp>
        <p:nvSpPr>
          <p:cNvPr id="4" name="TextBox 3"/>
          <p:cNvSpPr txBox="1"/>
          <p:nvPr/>
        </p:nvSpPr>
        <p:spPr>
          <a:xfrm>
            <a:off x="281574" y="-376465"/>
            <a:ext cx="8199851" cy="5262979"/>
          </a:xfrm>
          <a:prstGeom prst="rect">
            <a:avLst/>
          </a:prstGeom>
          <a:noFill/>
        </p:spPr>
        <p:txBody>
          <a:bodyPr wrap="square" anchor="ctr">
            <a:spAutoFit/>
          </a:bodyPr>
          <a:lstStyle/>
          <a:p>
            <a:endParaRPr lang="en-US" sz="2400" dirty="0" smtClean="0"/>
          </a:p>
          <a:p>
            <a:pPr algn="ctr"/>
            <a:endParaRPr lang="en-US" sz="6000" dirty="0" smtClean="0">
              <a:solidFill>
                <a:schemeClr val="tx1">
                  <a:lumMod val="75000"/>
                  <a:lumOff val="25000"/>
                </a:schemeClr>
              </a:solidFill>
            </a:endParaRPr>
          </a:p>
          <a:p>
            <a:pPr algn="ctr"/>
            <a:endParaRPr lang="en-US" sz="6000" dirty="0" smtClean="0">
              <a:solidFill>
                <a:schemeClr val="tx1">
                  <a:lumMod val="75000"/>
                  <a:lumOff val="25000"/>
                </a:schemeClr>
              </a:solidFill>
            </a:endParaRPr>
          </a:p>
          <a:p>
            <a:pPr algn="ctr"/>
            <a:endParaRPr lang="en-US" sz="6000" dirty="0" smtClean="0">
              <a:solidFill>
                <a:schemeClr val="tx1">
                  <a:lumMod val="75000"/>
                  <a:lumOff val="25000"/>
                </a:schemeClr>
              </a:solidFill>
            </a:endParaRPr>
          </a:p>
          <a:p>
            <a:pPr algn="ctr"/>
            <a:r>
              <a:rPr lang="en-US" sz="6000" dirty="0" smtClean="0">
                <a:solidFill>
                  <a:schemeClr val="tx1">
                    <a:lumMod val="75000"/>
                    <a:lumOff val="25000"/>
                  </a:schemeClr>
                </a:solidFill>
              </a:rPr>
              <a:t>The Topic Position</a:t>
            </a:r>
            <a:endParaRPr lang="en-US" sz="6000" i="1" dirty="0" smtClean="0">
              <a:solidFill>
                <a:schemeClr val="tx1">
                  <a:lumMod val="75000"/>
                  <a:lumOff val="25000"/>
                </a:schemeClr>
              </a:solidFill>
            </a:endParaRPr>
          </a:p>
          <a:p>
            <a:endParaRPr lang="en-US" sz="2400" dirty="0" smtClean="0"/>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22</a:t>
            </a:fld>
            <a:endParaRPr lang="en-US" sz="700" b="0"/>
          </a:p>
        </p:txBody>
      </p:sp>
      <p:sp>
        <p:nvSpPr>
          <p:cNvPr id="5123" name="TextBox 2"/>
          <p:cNvSpPr txBox="1">
            <a:spLocks noChangeArrowheads="1"/>
          </p:cNvSpPr>
          <p:nvPr/>
        </p:nvSpPr>
        <p:spPr bwMode="auto">
          <a:xfrm>
            <a:off x="573088" y="169863"/>
            <a:ext cx="4168449"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r>
              <a:rPr lang="en-US" sz="3500" dirty="0" smtClean="0">
                <a:solidFill>
                  <a:schemeClr val="tx1">
                    <a:lumMod val="75000"/>
                    <a:lumOff val="25000"/>
                  </a:schemeClr>
                </a:solidFill>
              </a:rPr>
              <a:t>The Topic Position</a:t>
            </a:r>
            <a:endParaRPr lang="en-US" sz="3500" dirty="0">
              <a:solidFill>
                <a:schemeClr val="tx1">
                  <a:lumMod val="75000"/>
                  <a:lumOff val="25000"/>
                </a:schemeClr>
              </a:solidFill>
            </a:endParaRPr>
          </a:p>
        </p:txBody>
      </p:sp>
      <p:sp>
        <p:nvSpPr>
          <p:cNvPr id="4" name="TextBox 3"/>
          <p:cNvSpPr txBox="1"/>
          <p:nvPr/>
        </p:nvSpPr>
        <p:spPr>
          <a:xfrm>
            <a:off x="281574" y="1008529"/>
            <a:ext cx="8199851" cy="6001643"/>
          </a:xfrm>
          <a:prstGeom prst="rect">
            <a:avLst/>
          </a:prstGeom>
          <a:noFill/>
        </p:spPr>
        <p:txBody>
          <a:bodyPr wrap="square">
            <a:spAutoFit/>
          </a:bodyPr>
          <a:lstStyle/>
          <a:p>
            <a:endParaRPr lang="en-US" sz="2400" dirty="0" smtClean="0"/>
          </a:p>
          <a:p>
            <a:r>
              <a:rPr lang="en-US" sz="2400" dirty="0" smtClean="0"/>
              <a:t>In the stress position the reader needs and expects </a:t>
            </a:r>
            <a:r>
              <a:rPr lang="en-US" sz="2400" dirty="0" smtClean="0">
                <a:solidFill>
                  <a:srgbClr val="FF0000"/>
                </a:solidFill>
              </a:rPr>
              <a:t>closure and fulfillment</a:t>
            </a:r>
            <a:r>
              <a:rPr lang="en-US" sz="2400" dirty="0" smtClean="0"/>
              <a:t>; in the topic position the reader needs and expects </a:t>
            </a:r>
            <a:r>
              <a:rPr lang="en-US" sz="2400" dirty="0" smtClean="0">
                <a:solidFill>
                  <a:schemeClr val="accent3">
                    <a:lumMod val="50000"/>
                  </a:schemeClr>
                </a:solidFill>
              </a:rPr>
              <a:t>perspective and context</a:t>
            </a:r>
          </a:p>
          <a:p>
            <a:endParaRPr lang="en-US" sz="2400" dirty="0" smtClean="0"/>
          </a:p>
          <a:p>
            <a:r>
              <a:rPr lang="en-US" sz="2400" dirty="0" smtClean="0"/>
              <a:t>The information that begins a sentence establishes for the reader a perspective for viewing the</a:t>
            </a:r>
          </a:p>
          <a:p>
            <a:r>
              <a:rPr lang="en-US" sz="2400" dirty="0" smtClean="0"/>
              <a:t>sentence as a unit. The TP refers to the </a:t>
            </a:r>
            <a:r>
              <a:rPr lang="en-US" sz="2400" dirty="0" smtClean="0">
                <a:solidFill>
                  <a:schemeClr val="accent3">
                    <a:lumMod val="50000"/>
                  </a:schemeClr>
                </a:solidFill>
              </a:rPr>
              <a:t>beginning</a:t>
            </a:r>
            <a:r>
              <a:rPr lang="en-US" sz="2400" dirty="0" smtClean="0"/>
              <a:t> of the sentence</a:t>
            </a:r>
          </a:p>
          <a:p>
            <a:endParaRPr lang="en-US" sz="2400" i="1" dirty="0" smtClean="0"/>
          </a:p>
          <a:p>
            <a:r>
              <a:rPr lang="en-US" sz="2400" dirty="0" smtClean="0"/>
              <a:t>"Bees disperse pollen" </a:t>
            </a:r>
            <a:r>
              <a:rPr lang="en-US" sz="2400" dirty="0" err="1" smtClean="0"/>
              <a:t>vs</a:t>
            </a:r>
            <a:r>
              <a:rPr lang="en-US" sz="2400" dirty="0" smtClean="0"/>
              <a:t> "Pollen is dispersed by bees“</a:t>
            </a:r>
          </a:p>
          <a:p>
            <a:endParaRPr lang="en-US" sz="2400" dirty="0" smtClean="0"/>
          </a:p>
          <a:p>
            <a:r>
              <a:rPr lang="en-US" sz="2400" dirty="0" smtClean="0"/>
              <a:t>The topic position provides linkages</a:t>
            </a:r>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23</a:t>
            </a:fld>
            <a:endParaRPr lang="en-US" sz="700" b="0"/>
          </a:p>
        </p:txBody>
      </p:sp>
      <p:sp>
        <p:nvSpPr>
          <p:cNvPr id="5123" name="TextBox 2"/>
          <p:cNvSpPr txBox="1">
            <a:spLocks noChangeArrowheads="1"/>
          </p:cNvSpPr>
          <p:nvPr/>
        </p:nvSpPr>
        <p:spPr bwMode="auto">
          <a:xfrm>
            <a:off x="573088" y="169863"/>
            <a:ext cx="4168449"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r>
              <a:rPr lang="en-US" sz="3500" dirty="0" smtClean="0">
                <a:solidFill>
                  <a:schemeClr val="tx1">
                    <a:lumMod val="75000"/>
                    <a:lumOff val="25000"/>
                  </a:schemeClr>
                </a:solidFill>
              </a:rPr>
              <a:t>The Topic Position</a:t>
            </a:r>
            <a:endParaRPr lang="en-US" sz="3500" dirty="0">
              <a:solidFill>
                <a:schemeClr val="tx1">
                  <a:lumMod val="75000"/>
                  <a:lumOff val="25000"/>
                </a:schemeClr>
              </a:solidFill>
            </a:endParaRPr>
          </a:p>
        </p:txBody>
      </p:sp>
      <p:sp>
        <p:nvSpPr>
          <p:cNvPr id="4" name="TextBox 3"/>
          <p:cNvSpPr txBox="1"/>
          <p:nvPr/>
        </p:nvSpPr>
        <p:spPr>
          <a:xfrm>
            <a:off x="573088" y="1008529"/>
            <a:ext cx="8199851" cy="5755422"/>
          </a:xfrm>
          <a:prstGeom prst="rect">
            <a:avLst/>
          </a:prstGeom>
          <a:noFill/>
        </p:spPr>
        <p:txBody>
          <a:bodyPr wrap="square">
            <a:spAutoFit/>
          </a:bodyPr>
          <a:lstStyle/>
          <a:p>
            <a:endParaRPr lang="en-US" sz="2000" dirty="0" smtClean="0"/>
          </a:p>
          <a:p>
            <a:r>
              <a:rPr lang="en-US" sz="2000" dirty="0" smtClean="0">
                <a:solidFill>
                  <a:srgbClr val="666699"/>
                </a:solidFill>
              </a:rPr>
              <a:t>“Large earthquakes along a given fault segment do not occur at random intervals because it takes time to accumulate the strain energy for the rupture. The rates at</a:t>
            </a:r>
          </a:p>
          <a:p>
            <a:r>
              <a:rPr lang="en-US" sz="2000" dirty="0" smtClean="0">
                <a:solidFill>
                  <a:srgbClr val="666699"/>
                </a:solidFill>
              </a:rPr>
              <a:t>which tectonic plates move and accumulate strain at their boundaries are approximately uniform. Therefore, in first approximation, one may expect that large ruptures of the same fault segment will occur at approximately constant time intervals. If subsequent main shocks have different amounts of slip across the fault, then the recurrence time may vary, and the basic idea of periodic </a:t>
            </a:r>
            <a:r>
              <a:rPr lang="en-US" sz="2000" dirty="0" err="1" smtClean="0">
                <a:solidFill>
                  <a:srgbClr val="666699"/>
                </a:solidFill>
              </a:rPr>
              <a:t>mainshocks</a:t>
            </a:r>
            <a:r>
              <a:rPr lang="en-US" sz="2000" dirty="0" smtClean="0">
                <a:solidFill>
                  <a:srgbClr val="666699"/>
                </a:solidFill>
              </a:rPr>
              <a:t> must be modified. For great plate boundary ruptures the length and slip often vary by a factor of 2. Along the southern segment of the San Andreas fault the recurrence interval is 145 years with variations of several decades. The smaller the standard deviation of the average recurrence interval, the more specific could be the long-term prediction of a future </a:t>
            </a:r>
            <a:r>
              <a:rPr lang="en-US" sz="2000" dirty="0" err="1" smtClean="0">
                <a:solidFill>
                  <a:srgbClr val="666699"/>
                </a:solidFill>
              </a:rPr>
              <a:t>mainshock</a:t>
            </a:r>
            <a:r>
              <a:rPr lang="en-US" sz="2000" dirty="0" smtClean="0">
                <a:solidFill>
                  <a:srgbClr val="666699"/>
                </a:solidFill>
              </a:rPr>
              <a:t>.”</a:t>
            </a:r>
          </a:p>
          <a:p>
            <a:endParaRPr lang="en-US" sz="2400" dirty="0" smtClean="0"/>
          </a:p>
          <a:p>
            <a:endParaRPr lang="en-US" sz="2400" dirty="0" smtClean="0"/>
          </a:p>
        </p:txBody>
      </p:sp>
      <p:pic>
        <p:nvPicPr>
          <p:cNvPr id="5" name="Picture 3"/>
          <p:cNvPicPr>
            <a:picLocks noChangeAspect="1" noChangeArrowheads="1"/>
          </p:cNvPicPr>
          <p:nvPr/>
        </p:nvPicPr>
        <p:blipFill>
          <a:blip r:embed="rId2" cstate="print"/>
          <a:srcRect/>
          <a:stretch>
            <a:fillRect/>
          </a:stretch>
        </p:blipFill>
        <p:spPr bwMode="auto">
          <a:xfrm>
            <a:off x="127226" y="1220599"/>
            <a:ext cx="445862" cy="4737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24</a:t>
            </a:fld>
            <a:endParaRPr lang="en-US" sz="700" b="0"/>
          </a:p>
        </p:txBody>
      </p:sp>
      <p:sp>
        <p:nvSpPr>
          <p:cNvPr id="5123" name="TextBox 2"/>
          <p:cNvSpPr txBox="1">
            <a:spLocks noChangeArrowheads="1"/>
          </p:cNvSpPr>
          <p:nvPr/>
        </p:nvSpPr>
        <p:spPr bwMode="auto">
          <a:xfrm>
            <a:off x="573088" y="169863"/>
            <a:ext cx="4168449"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r>
              <a:rPr lang="en-US" sz="3500" dirty="0" smtClean="0">
                <a:solidFill>
                  <a:schemeClr val="tx1">
                    <a:lumMod val="75000"/>
                    <a:lumOff val="25000"/>
                  </a:schemeClr>
                </a:solidFill>
              </a:rPr>
              <a:t>The Topic Position</a:t>
            </a:r>
            <a:endParaRPr lang="en-US" sz="3500" dirty="0">
              <a:solidFill>
                <a:schemeClr val="tx1">
                  <a:lumMod val="75000"/>
                  <a:lumOff val="25000"/>
                </a:schemeClr>
              </a:solidFill>
            </a:endParaRPr>
          </a:p>
        </p:txBody>
      </p:sp>
      <p:sp>
        <p:nvSpPr>
          <p:cNvPr id="4" name="TextBox 3"/>
          <p:cNvSpPr txBox="1"/>
          <p:nvPr/>
        </p:nvSpPr>
        <p:spPr>
          <a:xfrm>
            <a:off x="281574" y="1008529"/>
            <a:ext cx="8199851" cy="6109365"/>
          </a:xfrm>
          <a:prstGeom prst="rect">
            <a:avLst/>
          </a:prstGeom>
          <a:noFill/>
        </p:spPr>
        <p:txBody>
          <a:bodyPr wrap="square">
            <a:spAutoFit/>
          </a:bodyPr>
          <a:lstStyle/>
          <a:p>
            <a:r>
              <a:rPr lang="en-US" sz="2300" i="1" dirty="0" smtClean="0">
                <a:solidFill>
                  <a:srgbClr val="FF0000"/>
                </a:solidFill>
              </a:rPr>
              <a:t>So what’s wrong with this text?</a:t>
            </a:r>
          </a:p>
          <a:p>
            <a:endParaRPr lang="en-US" sz="2300" dirty="0" smtClean="0"/>
          </a:p>
          <a:p>
            <a:r>
              <a:rPr lang="en-US" sz="2300" dirty="0" smtClean="0"/>
              <a:t>Let’s look closely at the information in each sentence's topic position:</a:t>
            </a:r>
          </a:p>
          <a:p>
            <a:endParaRPr lang="en-US" sz="2300" i="1" dirty="0" smtClean="0"/>
          </a:p>
          <a:p>
            <a:r>
              <a:rPr lang="en-US" sz="2300" dirty="0" smtClean="0"/>
              <a:t>Large earthquakes</a:t>
            </a:r>
          </a:p>
          <a:p>
            <a:r>
              <a:rPr lang="en-US" sz="2300" dirty="0" smtClean="0"/>
              <a:t>The rates</a:t>
            </a:r>
          </a:p>
          <a:p>
            <a:r>
              <a:rPr lang="en-US" sz="2300" dirty="0" smtClean="0"/>
              <a:t>Therefore...one</a:t>
            </a:r>
          </a:p>
          <a:p>
            <a:r>
              <a:rPr lang="en-US" sz="2300" dirty="0" smtClean="0"/>
              <a:t>subsequent </a:t>
            </a:r>
            <a:r>
              <a:rPr lang="en-US" sz="2300" dirty="0" err="1" smtClean="0"/>
              <a:t>mainshocks</a:t>
            </a:r>
            <a:endParaRPr lang="en-US" sz="2300" dirty="0" smtClean="0"/>
          </a:p>
          <a:p>
            <a:r>
              <a:rPr lang="en-US" sz="2300" dirty="0" smtClean="0"/>
              <a:t>great plate boundary ruptures</a:t>
            </a:r>
          </a:p>
          <a:p>
            <a:r>
              <a:rPr lang="en-US" sz="2300" dirty="0" smtClean="0"/>
              <a:t>the southern segment of the San Andreas fault</a:t>
            </a:r>
          </a:p>
          <a:p>
            <a:r>
              <a:rPr lang="en-US" sz="2300" dirty="0" smtClean="0"/>
              <a:t>the smaller the standard deviation... </a:t>
            </a:r>
          </a:p>
          <a:p>
            <a:endParaRPr lang="en-US" sz="2300" dirty="0" smtClean="0"/>
          </a:p>
          <a:p>
            <a:r>
              <a:rPr lang="en-US" sz="2200" dirty="0" smtClean="0"/>
              <a:t>Writing that continually begins sentences w/</a:t>
            </a:r>
          </a:p>
          <a:p>
            <a:r>
              <a:rPr lang="en-US" sz="2200" dirty="0" smtClean="0"/>
              <a:t>new information and ends w/ old information the end = bad</a:t>
            </a:r>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25</a:t>
            </a:fld>
            <a:endParaRPr lang="en-US" sz="700" b="0"/>
          </a:p>
        </p:txBody>
      </p:sp>
      <p:sp>
        <p:nvSpPr>
          <p:cNvPr id="5123" name="TextBox 2"/>
          <p:cNvSpPr txBox="1">
            <a:spLocks noChangeArrowheads="1"/>
          </p:cNvSpPr>
          <p:nvPr/>
        </p:nvSpPr>
        <p:spPr bwMode="auto">
          <a:xfrm>
            <a:off x="573088" y="169863"/>
            <a:ext cx="4168449"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r>
              <a:rPr lang="en-US" sz="3500" dirty="0" smtClean="0">
                <a:solidFill>
                  <a:schemeClr val="tx1">
                    <a:lumMod val="75000"/>
                    <a:lumOff val="25000"/>
                  </a:schemeClr>
                </a:solidFill>
              </a:rPr>
              <a:t>The Topic Position</a:t>
            </a:r>
            <a:endParaRPr lang="en-US" sz="3500" dirty="0">
              <a:solidFill>
                <a:schemeClr val="tx1">
                  <a:lumMod val="75000"/>
                  <a:lumOff val="25000"/>
                </a:schemeClr>
              </a:solidFill>
            </a:endParaRPr>
          </a:p>
        </p:txBody>
      </p:sp>
      <p:sp>
        <p:nvSpPr>
          <p:cNvPr id="4" name="TextBox 3"/>
          <p:cNvSpPr txBox="1"/>
          <p:nvPr/>
        </p:nvSpPr>
        <p:spPr>
          <a:xfrm>
            <a:off x="281574" y="1008529"/>
            <a:ext cx="8199851" cy="5555367"/>
          </a:xfrm>
          <a:prstGeom prst="rect">
            <a:avLst/>
          </a:prstGeom>
          <a:noFill/>
        </p:spPr>
        <p:txBody>
          <a:bodyPr wrap="square">
            <a:spAutoFit/>
          </a:bodyPr>
          <a:lstStyle/>
          <a:p>
            <a:r>
              <a:rPr lang="en-US" sz="2300" i="1" dirty="0" smtClean="0">
                <a:solidFill>
                  <a:srgbClr val="18274B"/>
                </a:solidFill>
              </a:rPr>
              <a:t>Here is a revised version:</a:t>
            </a:r>
          </a:p>
          <a:p>
            <a:endParaRPr lang="en-US" sz="2300" dirty="0" smtClean="0"/>
          </a:p>
          <a:p>
            <a:r>
              <a:rPr lang="en-US" sz="1900" dirty="0" smtClean="0">
                <a:solidFill>
                  <a:srgbClr val="009600"/>
                </a:solidFill>
              </a:rPr>
              <a:t>“Large earthquakes along a given fault segment do not occur at random intervals because it takes time to accumulate the strain energy for the rupture. The rates at which tectonic plates move and accumulate strain at their boundaries are roughly</a:t>
            </a:r>
          </a:p>
          <a:p>
            <a:r>
              <a:rPr lang="en-US" sz="1900" dirty="0" smtClean="0">
                <a:solidFill>
                  <a:srgbClr val="009600"/>
                </a:solidFill>
              </a:rPr>
              <a:t>uniform. Therefore, nearly constant time intervals (at first approximation) would be expected between large ruptures of the same fault segment. [However], the recurrence time may vary; the basic idea of periodic </a:t>
            </a:r>
            <a:r>
              <a:rPr lang="en-US" sz="1900" dirty="0" err="1" smtClean="0">
                <a:solidFill>
                  <a:srgbClr val="009600"/>
                </a:solidFill>
              </a:rPr>
              <a:t>mainshocks</a:t>
            </a:r>
            <a:r>
              <a:rPr lang="en-US" sz="1900" dirty="0" smtClean="0">
                <a:solidFill>
                  <a:srgbClr val="009600"/>
                </a:solidFill>
              </a:rPr>
              <a:t> may need to be modified if subsequent </a:t>
            </a:r>
            <a:r>
              <a:rPr lang="en-US" sz="1900" dirty="0" err="1" smtClean="0">
                <a:solidFill>
                  <a:srgbClr val="009600"/>
                </a:solidFill>
              </a:rPr>
              <a:t>mainshocks</a:t>
            </a:r>
            <a:r>
              <a:rPr lang="en-US" sz="1900" dirty="0" smtClean="0">
                <a:solidFill>
                  <a:srgbClr val="009600"/>
                </a:solidFill>
              </a:rPr>
              <a:t> have different amounts of slip across the fault. [Indeed], the length and slip of great plate boundary ruptures often vary by a factor of 2. [For example], the recurrence intervals along the southern segment of the San Andreas fault is 145 years with variations of several decades. The smaller the standard deviation of the average recurrence interval, the more specific could be the long term prediction of a future </a:t>
            </a:r>
            <a:r>
              <a:rPr lang="en-US" sz="1900" dirty="0" err="1" smtClean="0">
                <a:solidFill>
                  <a:srgbClr val="009600"/>
                </a:solidFill>
              </a:rPr>
              <a:t>mainshock</a:t>
            </a:r>
            <a:r>
              <a:rPr lang="en-US" sz="1900" dirty="0" smtClean="0">
                <a:solidFill>
                  <a:srgbClr val="009600"/>
                </a:solidFill>
              </a:rPr>
              <a:t>.”</a:t>
            </a:r>
          </a:p>
          <a:p>
            <a:endParaRPr lang="en-US" sz="2400" dirty="0" smtClean="0"/>
          </a:p>
        </p:txBody>
      </p:sp>
      <p:pic>
        <p:nvPicPr>
          <p:cNvPr id="2050" name="Picture 2"/>
          <p:cNvPicPr>
            <a:picLocks noChangeAspect="1" noChangeArrowheads="1"/>
          </p:cNvPicPr>
          <p:nvPr/>
        </p:nvPicPr>
        <p:blipFill>
          <a:blip r:embed="rId2" cstate="print"/>
          <a:srcRect/>
          <a:stretch>
            <a:fillRect/>
          </a:stretch>
        </p:blipFill>
        <p:spPr bwMode="auto">
          <a:xfrm>
            <a:off x="6906185" y="983915"/>
            <a:ext cx="583827" cy="5651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26</a:t>
            </a:fld>
            <a:endParaRPr lang="en-US" sz="700" b="0"/>
          </a:p>
        </p:txBody>
      </p:sp>
      <p:sp>
        <p:nvSpPr>
          <p:cNvPr id="5123" name="TextBox 2"/>
          <p:cNvSpPr txBox="1">
            <a:spLocks noChangeArrowheads="1"/>
          </p:cNvSpPr>
          <p:nvPr/>
        </p:nvSpPr>
        <p:spPr bwMode="auto">
          <a:xfrm>
            <a:off x="573088" y="169863"/>
            <a:ext cx="4168449"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r>
              <a:rPr lang="en-US" sz="3500" dirty="0" smtClean="0">
                <a:solidFill>
                  <a:schemeClr val="tx1">
                    <a:lumMod val="75000"/>
                    <a:lumOff val="25000"/>
                  </a:schemeClr>
                </a:solidFill>
              </a:rPr>
              <a:t>The Topic Position</a:t>
            </a:r>
            <a:endParaRPr lang="en-US" sz="3500" dirty="0">
              <a:solidFill>
                <a:schemeClr val="tx1">
                  <a:lumMod val="75000"/>
                  <a:lumOff val="25000"/>
                </a:schemeClr>
              </a:solidFill>
            </a:endParaRPr>
          </a:p>
        </p:txBody>
      </p:sp>
      <p:sp>
        <p:nvSpPr>
          <p:cNvPr id="4" name="TextBox 3"/>
          <p:cNvSpPr txBox="1"/>
          <p:nvPr/>
        </p:nvSpPr>
        <p:spPr>
          <a:xfrm>
            <a:off x="281574" y="800805"/>
            <a:ext cx="8199851" cy="6217087"/>
          </a:xfrm>
          <a:prstGeom prst="rect">
            <a:avLst/>
          </a:prstGeom>
          <a:noFill/>
        </p:spPr>
        <p:txBody>
          <a:bodyPr wrap="square">
            <a:spAutoFit/>
          </a:bodyPr>
          <a:lstStyle/>
          <a:p>
            <a:endParaRPr lang="en-US" sz="2300" i="1" dirty="0" smtClean="0">
              <a:solidFill>
                <a:srgbClr val="18274B"/>
              </a:solidFill>
            </a:endParaRPr>
          </a:p>
          <a:p>
            <a:endParaRPr lang="en-US" sz="2300" i="1" dirty="0" smtClean="0">
              <a:solidFill>
                <a:srgbClr val="18274B"/>
              </a:solidFill>
            </a:endParaRPr>
          </a:p>
          <a:p>
            <a:r>
              <a:rPr lang="en-US" sz="2300" dirty="0" smtClean="0">
                <a:solidFill>
                  <a:srgbClr val="18274B"/>
                </a:solidFill>
              </a:rPr>
              <a:t>Our revised version is </a:t>
            </a:r>
            <a:r>
              <a:rPr lang="en-US" sz="2300" i="1" dirty="0" smtClean="0">
                <a:solidFill>
                  <a:srgbClr val="18274B"/>
                </a:solidFill>
              </a:rPr>
              <a:t>much</a:t>
            </a:r>
            <a:r>
              <a:rPr lang="en-US" sz="2300" dirty="0" smtClean="0">
                <a:solidFill>
                  <a:srgbClr val="18274B"/>
                </a:solidFill>
              </a:rPr>
              <a:t> easier to read!</a:t>
            </a:r>
          </a:p>
          <a:p>
            <a:endParaRPr lang="en-US" sz="2300" i="1" dirty="0" smtClean="0">
              <a:solidFill>
                <a:srgbClr val="18274B"/>
              </a:solidFill>
            </a:endParaRPr>
          </a:p>
          <a:p>
            <a:r>
              <a:rPr lang="en-US" sz="2400" dirty="0" smtClean="0"/>
              <a:t>We can see that most of our difficulty</a:t>
            </a:r>
          </a:p>
          <a:p>
            <a:r>
              <a:rPr lang="en-US" sz="2400" dirty="0" smtClean="0"/>
              <a:t>was owing not to any deficiency in </a:t>
            </a:r>
            <a:r>
              <a:rPr lang="en-US" sz="2400" dirty="0" smtClean="0">
                <a:solidFill>
                  <a:schemeClr val="accent3">
                    <a:lumMod val="50000"/>
                  </a:schemeClr>
                </a:solidFill>
              </a:rPr>
              <a:t>our</a:t>
            </a:r>
            <a:r>
              <a:rPr lang="en-US" sz="2400" dirty="0" smtClean="0"/>
              <a:t> reading skills but rather to the </a:t>
            </a:r>
            <a:r>
              <a:rPr lang="en-US" sz="2400" dirty="0" smtClean="0">
                <a:solidFill>
                  <a:srgbClr val="FF0000"/>
                </a:solidFill>
              </a:rPr>
              <a:t>author's</a:t>
            </a:r>
            <a:r>
              <a:rPr lang="en-US" sz="2400" dirty="0" smtClean="0"/>
              <a:t> lack of comprehension of </a:t>
            </a:r>
            <a:r>
              <a:rPr lang="en-US" sz="2400" dirty="0" smtClean="0">
                <a:solidFill>
                  <a:schemeClr val="accent3">
                    <a:lumMod val="50000"/>
                  </a:schemeClr>
                </a:solidFill>
              </a:rPr>
              <a:t>our</a:t>
            </a:r>
            <a:r>
              <a:rPr lang="en-US" sz="2400" dirty="0" smtClean="0"/>
              <a:t> structural needs as readers</a:t>
            </a:r>
          </a:p>
          <a:p>
            <a:endParaRPr lang="en-US" sz="2400" i="1" dirty="0" smtClean="0">
              <a:solidFill>
                <a:srgbClr val="18274B"/>
              </a:solidFill>
            </a:endParaRPr>
          </a:p>
          <a:p>
            <a:r>
              <a:rPr lang="en-US" sz="2400" dirty="0" smtClean="0">
                <a:solidFill>
                  <a:srgbClr val="18274B"/>
                </a:solidFill>
              </a:rPr>
              <a:t>Many authors rush to write down new ideas</a:t>
            </a:r>
          </a:p>
          <a:p>
            <a:endParaRPr lang="en-US" sz="2400" dirty="0" smtClean="0">
              <a:solidFill>
                <a:srgbClr val="18274B"/>
              </a:solidFill>
            </a:endParaRPr>
          </a:p>
          <a:p>
            <a:r>
              <a:rPr lang="en-US" sz="2400" dirty="0" smtClean="0">
                <a:solidFill>
                  <a:srgbClr val="18274B"/>
                </a:solidFill>
              </a:rPr>
              <a:t>They don’t revise their work; the structure becomes sloppy and they forget to consider </a:t>
            </a:r>
            <a:r>
              <a:rPr lang="en-US" sz="2400" i="1" dirty="0" smtClean="0">
                <a:solidFill>
                  <a:srgbClr val="18274B"/>
                </a:solidFill>
              </a:rPr>
              <a:t>how</a:t>
            </a:r>
            <a:r>
              <a:rPr lang="en-US" sz="2400" dirty="0" smtClean="0">
                <a:solidFill>
                  <a:srgbClr val="18274B"/>
                </a:solidFill>
              </a:rPr>
              <a:t> the reader processes info</a:t>
            </a:r>
            <a:endParaRPr lang="en-US" sz="2300" dirty="0" smtClean="0">
              <a:solidFill>
                <a:srgbClr val="18274B"/>
              </a:solidFill>
            </a:endParaRPr>
          </a:p>
          <a:p>
            <a:endParaRPr lang="en-US" sz="2300" dirty="0" smtClean="0"/>
          </a:p>
          <a:p>
            <a:endParaRPr lang="en-US" sz="1900" dirty="0" smtClean="0">
              <a:solidFill>
                <a:srgbClr val="009600"/>
              </a:solidFill>
            </a:endParaRPr>
          </a:p>
          <a:p>
            <a:endParaRPr lang="en-US" sz="2400" dirty="0" smtClean="0"/>
          </a:p>
        </p:txBody>
      </p:sp>
      <p:pic>
        <p:nvPicPr>
          <p:cNvPr id="1026" name="Picture 2"/>
          <p:cNvPicPr>
            <a:picLocks noChangeAspect="1" noChangeArrowheads="1"/>
          </p:cNvPicPr>
          <p:nvPr/>
        </p:nvPicPr>
        <p:blipFill>
          <a:blip r:embed="rId2" cstate="print"/>
          <a:srcRect/>
          <a:stretch>
            <a:fillRect/>
          </a:stretch>
        </p:blipFill>
        <p:spPr bwMode="auto">
          <a:xfrm>
            <a:off x="7027209" y="1158838"/>
            <a:ext cx="798979" cy="7734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27</a:t>
            </a:fld>
            <a:endParaRPr lang="en-US" sz="700" b="0"/>
          </a:p>
        </p:txBody>
      </p:sp>
      <p:sp>
        <p:nvSpPr>
          <p:cNvPr id="5123" name="TextBox 2"/>
          <p:cNvSpPr txBox="1">
            <a:spLocks noChangeArrowheads="1"/>
          </p:cNvSpPr>
          <p:nvPr/>
        </p:nvSpPr>
        <p:spPr bwMode="auto">
          <a:xfrm>
            <a:off x="573088" y="169863"/>
            <a:ext cx="4450257"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r>
              <a:rPr lang="en-US" sz="3500" dirty="0" smtClean="0">
                <a:solidFill>
                  <a:schemeClr val="tx1">
                    <a:lumMod val="75000"/>
                    <a:lumOff val="25000"/>
                  </a:schemeClr>
                </a:solidFill>
              </a:rPr>
              <a:t>Important Reminder</a:t>
            </a:r>
            <a:endParaRPr lang="en-US" sz="3500" dirty="0">
              <a:solidFill>
                <a:schemeClr val="tx1">
                  <a:lumMod val="75000"/>
                  <a:lumOff val="25000"/>
                </a:schemeClr>
              </a:solidFill>
            </a:endParaRPr>
          </a:p>
        </p:txBody>
      </p:sp>
      <p:sp>
        <p:nvSpPr>
          <p:cNvPr id="4" name="TextBox 3"/>
          <p:cNvSpPr txBox="1"/>
          <p:nvPr/>
        </p:nvSpPr>
        <p:spPr>
          <a:xfrm>
            <a:off x="281574" y="1008528"/>
            <a:ext cx="8199851" cy="3570208"/>
          </a:xfrm>
          <a:prstGeom prst="rect">
            <a:avLst/>
          </a:prstGeom>
          <a:noFill/>
        </p:spPr>
        <p:txBody>
          <a:bodyPr wrap="square">
            <a:spAutoFit/>
          </a:bodyPr>
          <a:lstStyle/>
          <a:p>
            <a:endParaRPr lang="en-US" sz="2300" dirty="0" smtClean="0"/>
          </a:p>
          <a:p>
            <a:endParaRPr lang="en-US" sz="2300" dirty="0" smtClean="0"/>
          </a:p>
          <a:p>
            <a:pPr algn="ctr"/>
            <a:r>
              <a:rPr lang="en-US" sz="4500" dirty="0" smtClean="0"/>
              <a:t>The </a:t>
            </a:r>
            <a:r>
              <a:rPr lang="en-US" sz="4500" dirty="0" smtClean="0">
                <a:solidFill>
                  <a:srgbClr val="FF0000"/>
                </a:solidFill>
              </a:rPr>
              <a:t>No. 1 problem </a:t>
            </a:r>
            <a:r>
              <a:rPr lang="en-US" sz="4500" dirty="0" smtClean="0"/>
              <a:t>in professional writing today </a:t>
            </a:r>
          </a:p>
          <a:p>
            <a:pPr algn="ctr"/>
            <a:r>
              <a:rPr lang="en-US" sz="4500" dirty="0" smtClean="0"/>
              <a:t>is the </a:t>
            </a:r>
            <a:r>
              <a:rPr lang="en-US" sz="4500" dirty="0" smtClean="0">
                <a:solidFill>
                  <a:srgbClr val="FF0000"/>
                </a:solidFill>
              </a:rPr>
              <a:t>misplacement </a:t>
            </a:r>
            <a:r>
              <a:rPr lang="en-US" sz="4500" dirty="0" smtClean="0">
                <a:solidFill>
                  <a:srgbClr val="18274B"/>
                </a:solidFill>
              </a:rPr>
              <a:t>of old and new information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28</a:t>
            </a:fld>
            <a:endParaRPr lang="en-US" sz="700" b="0"/>
          </a:p>
        </p:txBody>
      </p:sp>
      <p:sp>
        <p:nvSpPr>
          <p:cNvPr id="5123" name="TextBox 2"/>
          <p:cNvSpPr txBox="1">
            <a:spLocks noChangeArrowheads="1"/>
          </p:cNvSpPr>
          <p:nvPr/>
        </p:nvSpPr>
        <p:spPr bwMode="auto">
          <a:xfrm>
            <a:off x="573088" y="169863"/>
            <a:ext cx="4450257"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r>
              <a:rPr lang="en-US" sz="3500" dirty="0" smtClean="0">
                <a:solidFill>
                  <a:schemeClr val="tx1">
                    <a:lumMod val="75000"/>
                    <a:lumOff val="25000"/>
                  </a:schemeClr>
                </a:solidFill>
              </a:rPr>
              <a:t>Important Reminder</a:t>
            </a:r>
            <a:endParaRPr lang="en-US" sz="3500" dirty="0">
              <a:solidFill>
                <a:schemeClr val="tx1">
                  <a:lumMod val="75000"/>
                  <a:lumOff val="25000"/>
                </a:schemeClr>
              </a:solidFill>
            </a:endParaRPr>
          </a:p>
        </p:txBody>
      </p:sp>
      <p:sp>
        <p:nvSpPr>
          <p:cNvPr id="4" name="TextBox 3"/>
          <p:cNvSpPr txBox="1"/>
          <p:nvPr/>
        </p:nvSpPr>
        <p:spPr>
          <a:xfrm>
            <a:off x="281574" y="1008529"/>
            <a:ext cx="8199851" cy="3724096"/>
          </a:xfrm>
          <a:prstGeom prst="rect">
            <a:avLst/>
          </a:prstGeom>
          <a:noFill/>
        </p:spPr>
        <p:txBody>
          <a:bodyPr wrap="square">
            <a:spAutoFit/>
          </a:bodyPr>
          <a:lstStyle/>
          <a:p>
            <a:r>
              <a:rPr lang="en-US" sz="2300" i="1" dirty="0" smtClean="0">
                <a:solidFill>
                  <a:srgbClr val="00B0F0"/>
                </a:solidFill>
              </a:rPr>
              <a:t>Let’s review…</a:t>
            </a:r>
          </a:p>
          <a:p>
            <a:endParaRPr lang="en-US" sz="2300" dirty="0" smtClean="0"/>
          </a:p>
          <a:p>
            <a:endParaRPr lang="en-US" sz="2300" dirty="0" smtClean="0"/>
          </a:p>
          <a:p>
            <a:endParaRPr lang="en-US" sz="2300" dirty="0" smtClean="0"/>
          </a:p>
          <a:p>
            <a:pPr algn="ctr"/>
            <a:r>
              <a:rPr lang="en-US" sz="2400" dirty="0" smtClean="0"/>
              <a:t>In the </a:t>
            </a:r>
            <a:r>
              <a:rPr lang="en-US" sz="2400" dirty="0" smtClean="0">
                <a:solidFill>
                  <a:schemeClr val="accent3">
                    <a:lumMod val="50000"/>
                  </a:schemeClr>
                </a:solidFill>
              </a:rPr>
              <a:t>topic position </a:t>
            </a:r>
            <a:r>
              <a:rPr lang="en-US" sz="2400" dirty="0" smtClean="0"/>
              <a:t>place the </a:t>
            </a:r>
            <a:r>
              <a:rPr lang="en-US" sz="2400" dirty="0" smtClean="0">
                <a:solidFill>
                  <a:schemeClr val="accent3">
                    <a:lumMod val="50000"/>
                  </a:schemeClr>
                </a:solidFill>
              </a:rPr>
              <a:t>old information that links backward</a:t>
            </a:r>
          </a:p>
          <a:p>
            <a:pPr algn="ctr"/>
            <a:endParaRPr lang="en-US" sz="2400" dirty="0" smtClean="0"/>
          </a:p>
          <a:p>
            <a:pPr algn="ctr"/>
            <a:r>
              <a:rPr lang="en-US" sz="2400" dirty="0" smtClean="0"/>
              <a:t>In the </a:t>
            </a:r>
            <a:r>
              <a:rPr lang="en-US" sz="2400" dirty="0" smtClean="0">
                <a:solidFill>
                  <a:srgbClr val="FF0000"/>
                </a:solidFill>
              </a:rPr>
              <a:t>stress position </a:t>
            </a:r>
            <a:r>
              <a:rPr lang="en-US" sz="2400" dirty="0" smtClean="0"/>
              <a:t>place the </a:t>
            </a:r>
            <a:r>
              <a:rPr lang="en-US" sz="2400" dirty="0" smtClean="0">
                <a:solidFill>
                  <a:srgbClr val="FF0000"/>
                </a:solidFill>
              </a:rPr>
              <a:t>new information you want the reader to emphasize</a:t>
            </a:r>
          </a:p>
          <a:p>
            <a:endParaRPr lang="en-US" sz="2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29</a:t>
            </a:fld>
            <a:endParaRPr lang="en-US" sz="700" b="0"/>
          </a:p>
        </p:txBody>
      </p:sp>
      <p:sp>
        <p:nvSpPr>
          <p:cNvPr id="4" name="TextBox 3"/>
          <p:cNvSpPr txBox="1"/>
          <p:nvPr/>
        </p:nvSpPr>
        <p:spPr>
          <a:xfrm>
            <a:off x="281574" y="-838130"/>
            <a:ext cx="8199851" cy="6186309"/>
          </a:xfrm>
          <a:prstGeom prst="rect">
            <a:avLst/>
          </a:prstGeom>
          <a:noFill/>
        </p:spPr>
        <p:txBody>
          <a:bodyPr wrap="square" anchor="ctr">
            <a:spAutoFit/>
          </a:bodyPr>
          <a:lstStyle/>
          <a:p>
            <a:endParaRPr lang="en-US" sz="2400" dirty="0" smtClean="0"/>
          </a:p>
          <a:p>
            <a:pPr algn="ctr"/>
            <a:endParaRPr lang="en-US" sz="6000" dirty="0" smtClean="0">
              <a:solidFill>
                <a:schemeClr val="tx1">
                  <a:lumMod val="75000"/>
                  <a:lumOff val="25000"/>
                </a:schemeClr>
              </a:solidFill>
            </a:endParaRPr>
          </a:p>
          <a:p>
            <a:pPr algn="ctr"/>
            <a:endParaRPr lang="en-US" sz="6000" dirty="0" smtClean="0">
              <a:solidFill>
                <a:schemeClr val="tx1">
                  <a:lumMod val="75000"/>
                  <a:lumOff val="25000"/>
                </a:schemeClr>
              </a:solidFill>
            </a:endParaRPr>
          </a:p>
          <a:p>
            <a:pPr algn="ctr"/>
            <a:endParaRPr lang="en-US" sz="6000" dirty="0" smtClean="0">
              <a:solidFill>
                <a:schemeClr val="tx1">
                  <a:lumMod val="75000"/>
                  <a:lumOff val="25000"/>
                </a:schemeClr>
              </a:solidFill>
            </a:endParaRPr>
          </a:p>
          <a:p>
            <a:pPr algn="ctr"/>
            <a:r>
              <a:rPr lang="en-US" sz="6000" dirty="0" smtClean="0">
                <a:solidFill>
                  <a:schemeClr val="tx1">
                    <a:lumMod val="75000"/>
                    <a:lumOff val="25000"/>
                  </a:schemeClr>
                </a:solidFill>
              </a:rPr>
              <a:t>How to Perceive Logical Gaps</a:t>
            </a:r>
            <a:endParaRPr lang="en-US" sz="6000" i="1" dirty="0" smtClean="0">
              <a:solidFill>
                <a:schemeClr val="tx1">
                  <a:lumMod val="75000"/>
                  <a:lumOff val="25000"/>
                </a:schemeClr>
              </a:solidFill>
            </a:endParaRPr>
          </a:p>
          <a:p>
            <a:endParaRPr lang="en-US" sz="2400" dirty="0" smtClean="0"/>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F8EB1C9-2BDD-4AFA-9138-F8D56E39F279}" type="slidenum">
              <a:rPr lang="en-US" smtClean="0"/>
              <a:pPr/>
              <a:t>3</a:t>
            </a:fld>
            <a:endParaRPr lang="en-US"/>
          </a:p>
        </p:txBody>
      </p:sp>
      <p:sp>
        <p:nvSpPr>
          <p:cNvPr id="3" name="Rectangle 2"/>
          <p:cNvSpPr/>
          <p:nvPr/>
        </p:nvSpPr>
        <p:spPr>
          <a:xfrm>
            <a:off x="1119946" y="2244350"/>
            <a:ext cx="6172200" cy="1938992"/>
          </a:xfrm>
          <a:prstGeom prst="rect">
            <a:avLst/>
          </a:prstGeom>
        </p:spPr>
        <p:txBody>
          <a:bodyPr wrap="square" anchor="ctr">
            <a:spAutoFit/>
          </a:bodyPr>
          <a:lstStyle/>
          <a:p>
            <a:pPr marL="285750" indent="-285750" algn="ctr">
              <a:spcAft>
                <a:spcPts val="1200"/>
              </a:spcAft>
              <a:defRPr/>
            </a:pPr>
            <a:r>
              <a:rPr lang="en-US" sz="6000" dirty="0" smtClean="0">
                <a:solidFill>
                  <a:schemeClr val="tx1">
                    <a:lumMod val="75000"/>
                    <a:lumOff val="25000"/>
                  </a:schemeClr>
                </a:solidFill>
                <a:latin typeface="Arial" charset="0"/>
              </a:rPr>
              <a:t>Write with the Reader in Mind</a:t>
            </a:r>
            <a:endParaRPr lang="en-US" sz="6000" dirty="0">
              <a:solidFill>
                <a:schemeClr val="tx1">
                  <a:lumMod val="75000"/>
                  <a:lumOff val="25000"/>
                </a:schemeClr>
              </a:solidFill>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30</a:t>
            </a:fld>
            <a:endParaRPr lang="en-US" sz="700" b="0"/>
          </a:p>
        </p:txBody>
      </p:sp>
      <p:sp>
        <p:nvSpPr>
          <p:cNvPr id="5123" name="TextBox 2"/>
          <p:cNvSpPr txBox="1">
            <a:spLocks noChangeArrowheads="1"/>
          </p:cNvSpPr>
          <p:nvPr/>
        </p:nvSpPr>
        <p:spPr bwMode="auto">
          <a:xfrm>
            <a:off x="573088" y="169863"/>
            <a:ext cx="3005951"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r>
              <a:rPr lang="en-US" sz="3500" dirty="0" smtClean="0">
                <a:solidFill>
                  <a:schemeClr val="tx1">
                    <a:lumMod val="75000"/>
                    <a:lumOff val="25000"/>
                  </a:schemeClr>
                </a:solidFill>
              </a:rPr>
              <a:t>Logical Gaps</a:t>
            </a:r>
            <a:endParaRPr lang="en-US" sz="3500" dirty="0">
              <a:solidFill>
                <a:schemeClr val="tx1">
                  <a:lumMod val="75000"/>
                  <a:lumOff val="25000"/>
                </a:schemeClr>
              </a:solidFill>
            </a:endParaRPr>
          </a:p>
        </p:txBody>
      </p:sp>
      <p:sp>
        <p:nvSpPr>
          <p:cNvPr id="4" name="TextBox 3"/>
          <p:cNvSpPr txBox="1"/>
          <p:nvPr/>
        </p:nvSpPr>
        <p:spPr>
          <a:xfrm>
            <a:off x="573088" y="1008529"/>
            <a:ext cx="8199851" cy="5093702"/>
          </a:xfrm>
          <a:prstGeom prst="rect">
            <a:avLst/>
          </a:prstGeom>
          <a:noFill/>
        </p:spPr>
        <p:txBody>
          <a:bodyPr wrap="square">
            <a:spAutoFit/>
          </a:bodyPr>
          <a:lstStyle/>
          <a:p>
            <a:r>
              <a:rPr lang="en-US" sz="2400" dirty="0" smtClean="0"/>
              <a:t>When old information does not appear at all in a sentence readers are left to construct the logical linkage by themselves (not ideal!)</a:t>
            </a:r>
            <a:endParaRPr lang="en-US" sz="2300" dirty="0" smtClean="0"/>
          </a:p>
          <a:p>
            <a:endParaRPr lang="en-US" sz="2300" dirty="0" smtClean="0"/>
          </a:p>
          <a:p>
            <a:r>
              <a:rPr lang="en-US" sz="2100" dirty="0" smtClean="0"/>
              <a:t>“The enthalpy of hydrogen bond formation between the nucleoside bases 2'deoxyguanosine (</a:t>
            </a:r>
            <a:r>
              <a:rPr lang="en-US" sz="2100" dirty="0" err="1" smtClean="0"/>
              <a:t>dG</a:t>
            </a:r>
            <a:r>
              <a:rPr lang="en-US" sz="2100" dirty="0" smtClean="0"/>
              <a:t>) and 2'deoxycytidine (</a:t>
            </a:r>
            <a:r>
              <a:rPr lang="en-US" sz="2100" dirty="0" err="1" smtClean="0"/>
              <a:t>dC</a:t>
            </a:r>
            <a:r>
              <a:rPr lang="en-US" sz="2100" dirty="0" smtClean="0"/>
              <a:t>) has been determined by direct measurement. </a:t>
            </a:r>
            <a:r>
              <a:rPr lang="en-US" sz="2100" dirty="0" err="1" smtClean="0"/>
              <a:t>dG</a:t>
            </a:r>
            <a:r>
              <a:rPr lang="en-US" sz="2100" dirty="0" smtClean="0"/>
              <a:t> and </a:t>
            </a:r>
            <a:r>
              <a:rPr lang="en-US" sz="2100" dirty="0" err="1" smtClean="0"/>
              <a:t>dC</a:t>
            </a:r>
            <a:r>
              <a:rPr lang="en-US" sz="2100" dirty="0" smtClean="0"/>
              <a:t> were </a:t>
            </a:r>
            <a:r>
              <a:rPr lang="en-US" sz="2100" dirty="0" err="1" smtClean="0"/>
              <a:t>derivatized</a:t>
            </a:r>
            <a:r>
              <a:rPr lang="en-US" sz="2100" dirty="0" smtClean="0"/>
              <a:t> at the 5' and 3' hydroxyls with </a:t>
            </a:r>
            <a:r>
              <a:rPr lang="en-US" sz="2100" dirty="0" err="1" smtClean="0"/>
              <a:t>triisopropylsilyl</a:t>
            </a:r>
            <a:r>
              <a:rPr lang="en-US" sz="2100" dirty="0" smtClean="0"/>
              <a:t> groups to obtain solubility of the nucleosides in non-aqueous</a:t>
            </a:r>
          </a:p>
          <a:p>
            <a:r>
              <a:rPr lang="en-US" sz="2100" dirty="0" smtClean="0"/>
              <a:t>solvents and to prevent the ribose hydroxyls from forming hydrogen bonds. From </a:t>
            </a:r>
            <a:r>
              <a:rPr lang="en-US" sz="2100" dirty="0" err="1" smtClean="0"/>
              <a:t>isoperibolic</a:t>
            </a:r>
            <a:r>
              <a:rPr lang="en-US" sz="2100" dirty="0" smtClean="0"/>
              <a:t> titration measurements, the enthalpy of </a:t>
            </a:r>
            <a:r>
              <a:rPr lang="en-US" sz="2100" dirty="0" err="1" smtClean="0"/>
              <a:t>dC:dG</a:t>
            </a:r>
            <a:r>
              <a:rPr lang="en-US" sz="2100" dirty="0" smtClean="0"/>
              <a:t> base pair formation is -6.65±0.32 kcal/mol.”</a:t>
            </a:r>
          </a:p>
          <a:p>
            <a:endParaRPr lang="en-US" sz="2100" dirty="0" smtClean="0"/>
          </a:p>
          <a:p>
            <a:r>
              <a:rPr lang="en-US" sz="2000" dirty="0" smtClean="0"/>
              <a:t>Each sentence </a:t>
            </a:r>
            <a:r>
              <a:rPr lang="en-US" sz="2000" i="1" dirty="0" smtClean="0"/>
              <a:t>must</a:t>
            </a:r>
            <a:r>
              <a:rPr lang="en-US" sz="2000" dirty="0" smtClean="0"/>
              <a:t> proceed logically from its predecessor!</a:t>
            </a:r>
          </a:p>
        </p:txBody>
      </p:sp>
      <p:pic>
        <p:nvPicPr>
          <p:cNvPr id="5" name="Picture 3"/>
          <p:cNvPicPr>
            <a:picLocks noChangeAspect="1" noChangeArrowheads="1"/>
          </p:cNvPicPr>
          <p:nvPr/>
        </p:nvPicPr>
        <p:blipFill>
          <a:blip r:embed="rId2" cstate="print"/>
          <a:srcRect/>
          <a:stretch>
            <a:fillRect/>
          </a:stretch>
        </p:blipFill>
        <p:spPr bwMode="auto">
          <a:xfrm>
            <a:off x="127226" y="2487706"/>
            <a:ext cx="445862" cy="4737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31</a:t>
            </a:fld>
            <a:endParaRPr lang="en-US" sz="700" b="0"/>
          </a:p>
        </p:txBody>
      </p:sp>
      <p:sp>
        <p:nvSpPr>
          <p:cNvPr id="4" name="TextBox 3"/>
          <p:cNvSpPr txBox="1"/>
          <p:nvPr/>
        </p:nvSpPr>
        <p:spPr>
          <a:xfrm>
            <a:off x="281574" y="-376465"/>
            <a:ext cx="8199851" cy="5262979"/>
          </a:xfrm>
          <a:prstGeom prst="rect">
            <a:avLst/>
          </a:prstGeom>
          <a:noFill/>
        </p:spPr>
        <p:txBody>
          <a:bodyPr wrap="square" anchor="ctr">
            <a:spAutoFit/>
          </a:bodyPr>
          <a:lstStyle/>
          <a:p>
            <a:endParaRPr lang="en-US" sz="2400" dirty="0" smtClean="0"/>
          </a:p>
          <a:p>
            <a:pPr algn="ctr"/>
            <a:endParaRPr lang="en-US" sz="6000" dirty="0" smtClean="0">
              <a:solidFill>
                <a:schemeClr val="tx1">
                  <a:lumMod val="75000"/>
                  <a:lumOff val="25000"/>
                </a:schemeClr>
              </a:solidFill>
            </a:endParaRPr>
          </a:p>
          <a:p>
            <a:pPr algn="ctr"/>
            <a:endParaRPr lang="en-US" sz="6000" dirty="0" smtClean="0">
              <a:solidFill>
                <a:schemeClr val="tx1">
                  <a:lumMod val="75000"/>
                  <a:lumOff val="25000"/>
                </a:schemeClr>
              </a:solidFill>
            </a:endParaRPr>
          </a:p>
          <a:p>
            <a:pPr algn="ctr"/>
            <a:endParaRPr lang="en-US" sz="6000" dirty="0" smtClean="0">
              <a:solidFill>
                <a:schemeClr val="tx1">
                  <a:lumMod val="75000"/>
                  <a:lumOff val="25000"/>
                </a:schemeClr>
              </a:solidFill>
            </a:endParaRPr>
          </a:p>
          <a:p>
            <a:pPr algn="ctr"/>
            <a:r>
              <a:rPr lang="en-US" sz="6000" dirty="0" smtClean="0">
                <a:solidFill>
                  <a:schemeClr val="tx1">
                    <a:lumMod val="75000"/>
                    <a:lumOff val="25000"/>
                  </a:schemeClr>
                </a:solidFill>
              </a:rPr>
              <a:t>Locating the Action</a:t>
            </a:r>
            <a:endParaRPr lang="en-US" sz="6000" i="1" dirty="0" smtClean="0">
              <a:solidFill>
                <a:schemeClr val="tx1">
                  <a:lumMod val="75000"/>
                  <a:lumOff val="25000"/>
                </a:schemeClr>
              </a:solidFill>
            </a:endParaRPr>
          </a:p>
          <a:p>
            <a:endParaRPr lang="en-US" sz="2400" dirty="0" smtClean="0"/>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32</a:t>
            </a:fld>
            <a:endParaRPr lang="en-US" sz="700" b="0"/>
          </a:p>
        </p:txBody>
      </p:sp>
      <p:sp>
        <p:nvSpPr>
          <p:cNvPr id="5123" name="TextBox 2"/>
          <p:cNvSpPr txBox="1">
            <a:spLocks noChangeArrowheads="1"/>
          </p:cNvSpPr>
          <p:nvPr/>
        </p:nvSpPr>
        <p:spPr bwMode="auto">
          <a:xfrm>
            <a:off x="573088" y="169863"/>
            <a:ext cx="4358244"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r>
              <a:rPr lang="en-US" sz="3500" dirty="0" smtClean="0">
                <a:solidFill>
                  <a:schemeClr val="tx1">
                    <a:lumMod val="75000"/>
                    <a:lumOff val="25000"/>
                  </a:schemeClr>
                </a:solidFill>
              </a:rPr>
              <a:t>Locating the Action</a:t>
            </a:r>
            <a:endParaRPr lang="en-US" sz="3500" dirty="0">
              <a:solidFill>
                <a:schemeClr val="tx1">
                  <a:lumMod val="75000"/>
                  <a:lumOff val="25000"/>
                </a:schemeClr>
              </a:solidFill>
            </a:endParaRPr>
          </a:p>
        </p:txBody>
      </p:sp>
      <p:sp>
        <p:nvSpPr>
          <p:cNvPr id="4" name="TextBox 3"/>
          <p:cNvSpPr txBox="1"/>
          <p:nvPr/>
        </p:nvSpPr>
        <p:spPr>
          <a:xfrm>
            <a:off x="281574" y="1008529"/>
            <a:ext cx="8199851" cy="4832092"/>
          </a:xfrm>
          <a:prstGeom prst="rect">
            <a:avLst/>
          </a:prstGeom>
          <a:noFill/>
        </p:spPr>
        <p:txBody>
          <a:bodyPr wrap="square">
            <a:spAutoFit/>
          </a:bodyPr>
          <a:lstStyle/>
          <a:p>
            <a:r>
              <a:rPr lang="en-US" sz="2400" i="1" dirty="0" smtClean="0"/>
              <a:t>So where do we start when making revisions?</a:t>
            </a:r>
          </a:p>
          <a:p>
            <a:endParaRPr lang="en-US" sz="2400" i="1" dirty="0" smtClean="0"/>
          </a:p>
          <a:p>
            <a:r>
              <a:rPr lang="en-US" sz="2000" dirty="0" smtClean="0"/>
              <a:t>Attending to any one structural problem eventually leads us to all the others</a:t>
            </a:r>
          </a:p>
          <a:p>
            <a:endParaRPr lang="en-US" sz="2000" i="1" dirty="0" smtClean="0"/>
          </a:p>
          <a:p>
            <a:r>
              <a:rPr lang="en-US" sz="2000" i="1" dirty="0" smtClean="0">
                <a:solidFill>
                  <a:schemeClr val="accent3">
                    <a:lumMod val="50000"/>
                  </a:schemeClr>
                </a:solidFill>
              </a:rPr>
              <a:t>-Look at the topic sentences</a:t>
            </a:r>
          </a:p>
          <a:p>
            <a:endParaRPr lang="en-US" sz="2000" i="1" dirty="0" smtClean="0">
              <a:solidFill>
                <a:schemeClr val="accent3">
                  <a:lumMod val="50000"/>
                </a:schemeClr>
              </a:solidFill>
            </a:endParaRPr>
          </a:p>
          <a:p>
            <a:r>
              <a:rPr lang="en-US" sz="2000" i="1" dirty="0" smtClean="0">
                <a:solidFill>
                  <a:schemeClr val="accent3">
                    <a:lumMod val="50000"/>
                  </a:schemeClr>
                </a:solidFill>
              </a:rPr>
              <a:t>-Make a list of the verbs in the paragraph</a:t>
            </a:r>
          </a:p>
          <a:p>
            <a:endParaRPr lang="en-US" sz="2000" i="1" dirty="0" smtClean="0">
              <a:solidFill>
                <a:schemeClr val="accent3">
                  <a:lumMod val="50000"/>
                </a:schemeClr>
              </a:solidFill>
            </a:endParaRPr>
          </a:p>
          <a:p>
            <a:r>
              <a:rPr lang="en-US" sz="2000" i="1" dirty="0" smtClean="0">
                <a:solidFill>
                  <a:schemeClr val="accent3">
                    <a:lumMod val="50000"/>
                  </a:schemeClr>
                </a:solidFill>
              </a:rPr>
              <a:t>-Remember: </a:t>
            </a:r>
            <a:r>
              <a:rPr lang="en-US" sz="2000" dirty="0" smtClean="0">
                <a:solidFill>
                  <a:schemeClr val="accent3">
                    <a:lumMod val="50000"/>
                  </a:schemeClr>
                </a:solidFill>
              </a:rPr>
              <a:t>The fewer the structural clues to interpretation given by the author, the more variable the resulting interpretations will tend to be</a:t>
            </a:r>
            <a:endParaRPr lang="en-US" sz="2000" i="1" dirty="0" smtClean="0">
              <a:solidFill>
                <a:schemeClr val="accent3">
                  <a:lumMod val="50000"/>
                </a:schemeClr>
              </a:solidFill>
            </a:endParaRPr>
          </a:p>
          <a:p>
            <a:endParaRPr lang="en-US" sz="2000" i="1" dirty="0" smtClean="0"/>
          </a:p>
          <a:p>
            <a:r>
              <a:rPr lang="en-US" sz="2000" dirty="0" smtClean="0"/>
              <a:t>As critical scientific readers, we need to concentrate our energy on whether the experiments </a:t>
            </a:r>
            <a:r>
              <a:rPr lang="en-US" sz="2000" dirty="0" smtClean="0">
                <a:solidFill>
                  <a:srgbClr val="FF0000"/>
                </a:solidFill>
              </a:rPr>
              <a:t>prove the hypotheses</a:t>
            </a:r>
            <a:endParaRPr lang="en-US" sz="2000" i="1" dirty="0" smtClean="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33</a:t>
            </a:fld>
            <a:endParaRPr lang="en-US" sz="700" b="0"/>
          </a:p>
        </p:txBody>
      </p:sp>
      <p:sp>
        <p:nvSpPr>
          <p:cNvPr id="4" name="TextBox 3"/>
          <p:cNvSpPr txBox="1"/>
          <p:nvPr/>
        </p:nvSpPr>
        <p:spPr>
          <a:xfrm>
            <a:off x="281574" y="-838130"/>
            <a:ext cx="8199851" cy="6186309"/>
          </a:xfrm>
          <a:prstGeom prst="rect">
            <a:avLst/>
          </a:prstGeom>
          <a:noFill/>
        </p:spPr>
        <p:txBody>
          <a:bodyPr wrap="square" anchor="ctr">
            <a:spAutoFit/>
          </a:bodyPr>
          <a:lstStyle/>
          <a:p>
            <a:endParaRPr lang="en-US" sz="2400" dirty="0" smtClean="0"/>
          </a:p>
          <a:p>
            <a:pPr algn="ctr"/>
            <a:endParaRPr lang="en-US" sz="6000" dirty="0" smtClean="0">
              <a:solidFill>
                <a:schemeClr val="tx1">
                  <a:lumMod val="75000"/>
                  <a:lumOff val="25000"/>
                </a:schemeClr>
              </a:solidFill>
            </a:endParaRPr>
          </a:p>
          <a:p>
            <a:pPr algn="ctr"/>
            <a:endParaRPr lang="en-US" sz="6000" dirty="0" smtClean="0">
              <a:solidFill>
                <a:schemeClr val="tx1">
                  <a:lumMod val="75000"/>
                  <a:lumOff val="25000"/>
                </a:schemeClr>
              </a:solidFill>
            </a:endParaRPr>
          </a:p>
          <a:p>
            <a:pPr algn="ctr"/>
            <a:endParaRPr lang="en-US" sz="6000" dirty="0" smtClean="0">
              <a:solidFill>
                <a:schemeClr val="tx1">
                  <a:lumMod val="75000"/>
                  <a:lumOff val="25000"/>
                </a:schemeClr>
              </a:solidFill>
            </a:endParaRPr>
          </a:p>
          <a:p>
            <a:pPr algn="ctr"/>
            <a:r>
              <a:rPr lang="en-US" sz="6000" dirty="0" smtClean="0">
                <a:solidFill>
                  <a:schemeClr val="tx1">
                    <a:lumMod val="75000"/>
                    <a:lumOff val="25000"/>
                  </a:schemeClr>
                </a:solidFill>
              </a:rPr>
              <a:t>Writing &amp; the Scientific Process</a:t>
            </a:r>
            <a:endParaRPr lang="en-US" sz="6000" i="1" dirty="0" smtClean="0">
              <a:solidFill>
                <a:schemeClr val="tx1">
                  <a:lumMod val="75000"/>
                  <a:lumOff val="25000"/>
                </a:schemeClr>
              </a:solidFill>
            </a:endParaRPr>
          </a:p>
          <a:p>
            <a:endParaRPr lang="en-US" sz="2400" dirty="0" smtClean="0"/>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34</a:t>
            </a:fld>
            <a:endParaRPr lang="en-US" sz="700" b="0"/>
          </a:p>
        </p:txBody>
      </p:sp>
      <p:sp>
        <p:nvSpPr>
          <p:cNvPr id="5123" name="TextBox 2"/>
          <p:cNvSpPr txBox="1">
            <a:spLocks noChangeArrowheads="1"/>
          </p:cNvSpPr>
          <p:nvPr/>
        </p:nvSpPr>
        <p:spPr bwMode="auto">
          <a:xfrm>
            <a:off x="573088" y="169863"/>
            <a:ext cx="6965305"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r>
              <a:rPr lang="en-US" sz="3500" dirty="0" smtClean="0">
                <a:solidFill>
                  <a:schemeClr val="tx1">
                    <a:lumMod val="75000"/>
                    <a:lumOff val="25000"/>
                  </a:schemeClr>
                </a:solidFill>
              </a:rPr>
              <a:t>Writing &amp; the Scientific Process</a:t>
            </a:r>
            <a:endParaRPr lang="en-US" sz="3500" dirty="0">
              <a:solidFill>
                <a:schemeClr val="tx1">
                  <a:lumMod val="75000"/>
                  <a:lumOff val="25000"/>
                </a:schemeClr>
              </a:solidFill>
            </a:endParaRPr>
          </a:p>
        </p:txBody>
      </p:sp>
      <p:sp>
        <p:nvSpPr>
          <p:cNvPr id="4" name="TextBox 3"/>
          <p:cNvSpPr txBox="1"/>
          <p:nvPr/>
        </p:nvSpPr>
        <p:spPr>
          <a:xfrm>
            <a:off x="281574" y="1546412"/>
            <a:ext cx="8199851" cy="3616375"/>
          </a:xfrm>
          <a:prstGeom prst="rect">
            <a:avLst/>
          </a:prstGeom>
          <a:noFill/>
        </p:spPr>
        <p:txBody>
          <a:bodyPr wrap="square">
            <a:spAutoFit/>
          </a:bodyPr>
          <a:lstStyle/>
          <a:p>
            <a:r>
              <a:rPr lang="en-US" sz="2100" dirty="0" smtClean="0"/>
              <a:t>Remember the following structural principles:</a:t>
            </a:r>
          </a:p>
          <a:p>
            <a:endParaRPr lang="en-US" sz="1900" dirty="0" smtClean="0"/>
          </a:p>
          <a:p>
            <a:pPr marL="457200" indent="-457200"/>
            <a:r>
              <a:rPr lang="en-US" sz="1900" dirty="0" smtClean="0">
                <a:solidFill>
                  <a:srgbClr val="FF0000"/>
                </a:solidFill>
              </a:rPr>
              <a:t>1. </a:t>
            </a:r>
            <a:r>
              <a:rPr lang="en-US" sz="1900" dirty="0" smtClean="0"/>
              <a:t>Follow a grammatical </a:t>
            </a:r>
            <a:r>
              <a:rPr lang="en-US" sz="1900" dirty="0" smtClean="0">
                <a:solidFill>
                  <a:schemeClr val="accent3">
                    <a:lumMod val="50000"/>
                  </a:schemeClr>
                </a:solidFill>
              </a:rPr>
              <a:t>subject</a:t>
            </a:r>
            <a:r>
              <a:rPr lang="en-US" sz="1900" dirty="0" smtClean="0"/>
              <a:t> as soon as possible w/ its </a:t>
            </a:r>
            <a:r>
              <a:rPr lang="en-US" sz="1900" dirty="0" smtClean="0">
                <a:solidFill>
                  <a:schemeClr val="accent3">
                    <a:lumMod val="50000"/>
                  </a:schemeClr>
                </a:solidFill>
              </a:rPr>
              <a:t>verb</a:t>
            </a:r>
            <a:r>
              <a:rPr lang="en-US" sz="1900" dirty="0" smtClean="0"/>
              <a:t>.</a:t>
            </a:r>
          </a:p>
          <a:p>
            <a:pPr marL="457200" indent="-457200">
              <a:buAutoNum type="arabicPeriod"/>
            </a:pPr>
            <a:endParaRPr lang="en-US" sz="1900" dirty="0" smtClean="0"/>
          </a:p>
          <a:p>
            <a:r>
              <a:rPr lang="en-US" sz="1900" dirty="0" smtClean="0">
                <a:solidFill>
                  <a:srgbClr val="FF0000"/>
                </a:solidFill>
              </a:rPr>
              <a:t>2. </a:t>
            </a:r>
            <a:r>
              <a:rPr lang="en-US" sz="1900" dirty="0" smtClean="0"/>
              <a:t>Place “important information" in the </a:t>
            </a:r>
            <a:r>
              <a:rPr lang="en-US" sz="1900" dirty="0" smtClean="0">
                <a:solidFill>
                  <a:schemeClr val="accent3">
                    <a:lumMod val="50000"/>
                  </a:schemeClr>
                </a:solidFill>
              </a:rPr>
              <a:t>stress position</a:t>
            </a:r>
            <a:r>
              <a:rPr lang="en-US" sz="1900" dirty="0" smtClean="0"/>
              <a:t>.</a:t>
            </a:r>
          </a:p>
          <a:p>
            <a:endParaRPr lang="en-US" sz="1900" dirty="0" smtClean="0"/>
          </a:p>
          <a:p>
            <a:r>
              <a:rPr lang="en-US" sz="1900" dirty="0" smtClean="0">
                <a:solidFill>
                  <a:srgbClr val="FF0000"/>
                </a:solidFill>
              </a:rPr>
              <a:t>3. </a:t>
            </a:r>
            <a:r>
              <a:rPr lang="en-US" sz="1900" dirty="0" smtClean="0"/>
              <a:t>Place "old information" in the </a:t>
            </a:r>
            <a:r>
              <a:rPr lang="en-US" sz="1900" dirty="0" smtClean="0">
                <a:solidFill>
                  <a:schemeClr val="accent3">
                    <a:lumMod val="50000"/>
                  </a:schemeClr>
                </a:solidFill>
              </a:rPr>
              <a:t>topic position </a:t>
            </a:r>
            <a:r>
              <a:rPr lang="en-US" sz="1900" dirty="0" smtClean="0"/>
              <a:t>for linkage backward and contextualization forward.</a:t>
            </a:r>
          </a:p>
          <a:p>
            <a:endParaRPr lang="en-US" sz="1900" dirty="0" smtClean="0"/>
          </a:p>
          <a:p>
            <a:r>
              <a:rPr lang="en-US" sz="1900" dirty="0" smtClean="0">
                <a:solidFill>
                  <a:srgbClr val="FF0000"/>
                </a:solidFill>
              </a:rPr>
              <a:t>4. </a:t>
            </a:r>
            <a:r>
              <a:rPr lang="en-US" sz="1900" dirty="0" smtClean="0"/>
              <a:t>Provide context for your reader before asking that reader to consider anything new.</a:t>
            </a:r>
          </a:p>
          <a:p>
            <a:endParaRPr lang="en-US" sz="1800" dirty="0" smtClean="0"/>
          </a:p>
        </p:txBody>
      </p:sp>
      <p:pic>
        <p:nvPicPr>
          <p:cNvPr id="5" name="Picture 2"/>
          <p:cNvPicPr>
            <a:picLocks noChangeAspect="1" noChangeArrowheads="1"/>
          </p:cNvPicPr>
          <p:nvPr/>
        </p:nvPicPr>
        <p:blipFill>
          <a:blip r:embed="rId2" cstate="print"/>
          <a:srcRect/>
          <a:stretch>
            <a:fillRect/>
          </a:stretch>
        </p:blipFill>
        <p:spPr bwMode="auto">
          <a:xfrm>
            <a:off x="8225833" y="3328095"/>
            <a:ext cx="511184" cy="494869"/>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7027209" y="2578596"/>
            <a:ext cx="521998" cy="505338"/>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7987246" y="1845513"/>
            <a:ext cx="494179" cy="478407"/>
          </a:xfrm>
          <a:prstGeom prst="rect">
            <a:avLst/>
          </a:prstGeom>
          <a:noFill/>
          <a:ln w="9525">
            <a:noFill/>
            <a:miter lim="800000"/>
            <a:headEnd/>
            <a:tailEnd/>
          </a:ln>
        </p:spPr>
      </p:pic>
      <p:pic>
        <p:nvPicPr>
          <p:cNvPr id="8" name="Picture 2"/>
          <p:cNvPicPr>
            <a:picLocks noChangeAspect="1" noChangeArrowheads="1"/>
          </p:cNvPicPr>
          <p:nvPr/>
        </p:nvPicPr>
        <p:blipFill>
          <a:blip r:embed="rId2" cstate="print"/>
          <a:srcRect/>
          <a:stretch>
            <a:fillRect/>
          </a:stretch>
        </p:blipFill>
        <p:spPr bwMode="auto">
          <a:xfrm>
            <a:off x="3594651" y="4667918"/>
            <a:ext cx="511184" cy="494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35</a:t>
            </a:fld>
            <a:endParaRPr lang="en-US" sz="700" b="0"/>
          </a:p>
        </p:txBody>
      </p:sp>
      <p:sp>
        <p:nvSpPr>
          <p:cNvPr id="5123" name="TextBox 2"/>
          <p:cNvSpPr txBox="1">
            <a:spLocks noChangeArrowheads="1"/>
          </p:cNvSpPr>
          <p:nvPr/>
        </p:nvSpPr>
        <p:spPr bwMode="auto">
          <a:xfrm>
            <a:off x="573088" y="169863"/>
            <a:ext cx="6965305"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r>
              <a:rPr lang="en-US" sz="3500" dirty="0" smtClean="0">
                <a:solidFill>
                  <a:schemeClr val="tx1">
                    <a:lumMod val="75000"/>
                    <a:lumOff val="25000"/>
                  </a:schemeClr>
                </a:solidFill>
              </a:rPr>
              <a:t>Writing &amp; the Scientific Process</a:t>
            </a:r>
            <a:endParaRPr lang="en-US" sz="3500" dirty="0">
              <a:solidFill>
                <a:schemeClr val="tx1">
                  <a:lumMod val="75000"/>
                  <a:lumOff val="25000"/>
                </a:schemeClr>
              </a:solidFill>
            </a:endParaRPr>
          </a:p>
        </p:txBody>
      </p:sp>
      <p:sp>
        <p:nvSpPr>
          <p:cNvPr id="4" name="TextBox 3"/>
          <p:cNvSpPr txBox="1"/>
          <p:nvPr/>
        </p:nvSpPr>
        <p:spPr>
          <a:xfrm>
            <a:off x="281574" y="1008529"/>
            <a:ext cx="8199851" cy="4939814"/>
          </a:xfrm>
          <a:prstGeom prst="rect">
            <a:avLst/>
          </a:prstGeom>
          <a:noFill/>
        </p:spPr>
        <p:txBody>
          <a:bodyPr wrap="square">
            <a:spAutoFit/>
          </a:bodyPr>
          <a:lstStyle/>
          <a:p>
            <a:r>
              <a:rPr lang="en-US" sz="2100" dirty="0" smtClean="0"/>
              <a:t>A few points to wrap up…</a:t>
            </a:r>
          </a:p>
          <a:p>
            <a:endParaRPr lang="en-US" sz="1900" dirty="0" smtClean="0"/>
          </a:p>
          <a:p>
            <a:pPr marL="457200" indent="-457200"/>
            <a:r>
              <a:rPr lang="en-US" sz="1900" dirty="0" smtClean="0">
                <a:solidFill>
                  <a:srgbClr val="FF0000"/>
                </a:solidFill>
              </a:rPr>
              <a:t>-Don’t slavishly follow rules</a:t>
            </a:r>
          </a:p>
          <a:p>
            <a:pPr marL="457200" indent="-457200"/>
            <a:endParaRPr lang="en-US" sz="1900" dirty="0" smtClean="0">
              <a:solidFill>
                <a:srgbClr val="FF0000"/>
              </a:solidFill>
            </a:endParaRPr>
          </a:p>
          <a:p>
            <a:pPr marL="457200" indent="-457200"/>
            <a:r>
              <a:rPr lang="en-US" sz="1900" dirty="0" smtClean="0">
                <a:solidFill>
                  <a:srgbClr val="FF0000"/>
                </a:solidFill>
              </a:rPr>
              <a:t>-Rules can occasionally be broken…</a:t>
            </a:r>
            <a:r>
              <a:rPr lang="en-US" sz="1900" dirty="0" smtClean="0">
                <a:solidFill>
                  <a:srgbClr val="009600"/>
                </a:solidFill>
              </a:rPr>
              <a:t>for a good reason!</a:t>
            </a:r>
          </a:p>
          <a:p>
            <a:pPr marL="457200" indent="-457200"/>
            <a:endParaRPr lang="en-US" sz="1900" dirty="0" smtClean="0">
              <a:solidFill>
                <a:srgbClr val="FF0000"/>
              </a:solidFill>
            </a:endParaRPr>
          </a:p>
          <a:p>
            <a:pPr marL="457200" indent="-457200"/>
            <a:r>
              <a:rPr lang="en-US" sz="1900" dirty="0" smtClean="0">
                <a:solidFill>
                  <a:srgbClr val="FF0000"/>
                </a:solidFill>
              </a:rPr>
              <a:t>-Reverse bad habits that burden readers</a:t>
            </a:r>
          </a:p>
          <a:p>
            <a:pPr marL="457200" indent="-457200"/>
            <a:endParaRPr lang="en-US" sz="1900" dirty="0" smtClean="0">
              <a:solidFill>
                <a:srgbClr val="FF0000"/>
              </a:solidFill>
            </a:endParaRPr>
          </a:p>
          <a:p>
            <a:r>
              <a:rPr lang="en-US" sz="2000" dirty="0" smtClean="0"/>
              <a:t>The substance of science comprises more than the discovery and recording of data; it extends crucially to include the act of </a:t>
            </a:r>
            <a:r>
              <a:rPr lang="en-US" sz="2000" dirty="0" smtClean="0">
                <a:solidFill>
                  <a:srgbClr val="FF0000"/>
                </a:solidFill>
              </a:rPr>
              <a:t>interpretation</a:t>
            </a:r>
          </a:p>
          <a:p>
            <a:endParaRPr lang="en-US" sz="2000" dirty="0" smtClean="0"/>
          </a:p>
          <a:p>
            <a:r>
              <a:rPr lang="en-US" sz="2000" dirty="0" smtClean="0"/>
              <a:t>Remember: The structure </a:t>
            </a:r>
            <a:r>
              <a:rPr lang="en-US" sz="2000" i="1" dirty="0" smtClean="0"/>
              <a:t>influences</a:t>
            </a:r>
            <a:r>
              <a:rPr lang="en-US" sz="2000" dirty="0" smtClean="0"/>
              <a:t> the reader</a:t>
            </a:r>
          </a:p>
          <a:p>
            <a:endParaRPr lang="en-US" sz="2000" dirty="0" smtClean="0"/>
          </a:p>
          <a:p>
            <a:pPr algn="ctr"/>
            <a:r>
              <a:rPr lang="en-US" sz="2500" dirty="0" smtClean="0"/>
              <a:t>Think: </a:t>
            </a:r>
            <a:r>
              <a:rPr lang="en-US" sz="2500" i="1" dirty="0" smtClean="0"/>
              <a:t>Does your writing </a:t>
            </a:r>
            <a:r>
              <a:rPr lang="en-US" sz="2500" i="1" dirty="0" smtClean="0">
                <a:solidFill>
                  <a:srgbClr val="00B050"/>
                </a:solidFill>
              </a:rPr>
              <a:t>help</a:t>
            </a:r>
            <a:r>
              <a:rPr lang="en-US" sz="2500" i="1" dirty="0" smtClean="0"/>
              <a:t> or </a:t>
            </a:r>
            <a:r>
              <a:rPr lang="en-US" sz="2500" i="1" dirty="0" smtClean="0">
                <a:solidFill>
                  <a:srgbClr val="FF0000"/>
                </a:solidFill>
              </a:rPr>
              <a:t>hinder</a:t>
            </a:r>
            <a:r>
              <a:rPr lang="en-US" sz="2500" i="1" dirty="0" smtClean="0"/>
              <a:t> the reader?</a:t>
            </a:r>
          </a:p>
          <a:p>
            <a:endParaRPr lang="en-US" sz="1800" dirty="0" smtClean="0"/>
          </a:p>
        </p:txBody>
      </p:sp>
      <p:pic>
        <p:nvPicPr>
          <p:cNvPr id="5" name="Picture 2"/>
          <p:cNvPicPr>
            <a:picLocks noChangeAspect="1" noChangeArrowheads="1"/>
          </p:cNvPicPr>
          <p:nvPr/>
        </p:nvPicPr>
        <p:blipFill>
          <a:blip r:embed="rId2" cstate="print"/>
          <a:srcRect/>
          <a:stretch>
            <a:fillRect/>
          </a:stretch>
        </p:blipFill>
        <p:spPr bwMode="auto">
          <a:xfrm>
            <a:off x="7027209" y="2124635"/>
            <a:ext cx="511184" cy="494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646113" y="173038"/>
            <a:ext cx="7620000" cy="547687"/>
          </a:xfrm>
        </p:spPr>
        <p:txBody>
          <a:bodyPr/>
          <a:lstStyle/>
          <a:p>
            <a:r>
              <a:rPr lang="en-US" sz="2800" dirty="0" smtClean="0">
                <a:solidFill>
                  <a:schemeClr val="tx1">
                    <a:lumMod val="75000"/>
                    <a:lumOff val="25000"/>
                  </a:schemeClr>
                </a:solidFill>
              </a:rPr>
              <a:t>About </a:t>
            </a:r>
            <a:r>
              <a:rPr lang="en-US" sz="2800" dirty="0" err="1" smtClean="0">
                <a:solidFill>
                  <a:schemeClr val="tx1">
                    <a:lumMod val="75000"/>
                    <a:lumOff val="25000"/>
                  </a:schemeClr>
                </a:solidFill>
              </a:rPr>
              <a:t>Accdon</a:t>
            </a:r>
            <a:r>
              <a:rPr lang="en-US" sz="2800" dirty="0" smtClean="0">
                <a:solidFill>
                  <a:schemeClr val="tx1">
                    <a:lumMod val="75000"/>
                    <a:lumOff val="25000"/>
                  </a:schemeClr>
                </a:solidFill>
              </a:rPr>
              <a:t> / </a:t>
            </a:r>
            <a:r>
              <a:rPr lang="en-US" sz="2800" dirty="0" err="1" smtClean="0">
                <a:solidFill>
                  <a:schemeClr val="tx1">
                    <a:lumMod val="75000"/>
                    <a:lumOff val="25000"/>
                  </a:schemeClr>
                </a:solidFill>
              </a:rPr>
              <a:t>LetPub</a:t>
            </a:r>
            <a:endParaRPr lang="en-US" sz="2800" dirty="0" smtClean="0">
              <a:solidFill>
                <a:schemeClr val="tx1">
                  <a:lumMod val="75000"/>
                  <a:lumOff val="25000"/>
                </a:schemeClr>
              </a:solidFill>
            </a:endParaRPr>
          </a:p>
        </p:txBody>
      </p:sp>
      <p:sp>
        <p:nvSpPr>
          <p:cNvPr id="101379" name="Slide Number Placeholder 3"/>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BD2B12DE-17B8-4304-9D9A-D205C6C519B3}" type="slidenum">
              <a:rPr lang="en-US" sz="700" b="0"/>
              <a:pPr eaLnBrk="1" hangingPunct="1"/>
              <a:t>36</a:t>
            </a:fld>
            <a:endParaRPr lang="en-US" sz="700" b="0"/>
          </a:p>
        </p:txBody>
      </p:sp>
      <p:sp>
        <p:nvSpPr>
          <p:cNvPr id="11" name="Rectangle 10"/>
          <p:cNvSpPr/>
          <p:nvPr/>
        </p:nvSpPr>
        <p:spPr>
          <a:xfrm>
            <a:off x="588962" y="4001112"/>
            <a:ext cx="8302625" cy="646331"/>
          </a:xfrm>
          <a:prstGeom prst="rect">
            <a:avLst/>
          </a:prstGeom>
        </p:spPr>
        <p:txBody>
          <a:bodyPr>
            <a:spAutoFit/>
          </a:bodyPr>
          <a:lstStyle/>
          <a:p>
            <a:pPr>
              <a:defRPr/>
            </a:pPr>
            <a:r>
              <a:rPr lang="en-US" sz="1800" dirty="0">
                <a:latin typeface="+mn-lt"/>
                <a:cs typeface="+mn-cs"/>
              </a:rPr>
              <a:t>We help international researchers eliminate </a:t>
            </a:r>
            <a:r>
              <a:rPr lang="en-US" sz="1800" dirty="0">
                <a:solidFill>
                  <a:srgbClr val="008000"/>
                </a:solidFill>
                <a:latin typeface="+mn-lt"/>
                <a:cs typeface="+mn-cs"/>
              </a:rPr>
              <a:t>language</a:t>
            </a:r>
            <a:r>
              <a:rPr lang="en-US" sz="1800" dirty="0">
                <a:latin typeface="+mn-lt"/>
                <a:cs typeface="+mn-cs"/>
              </a:rPr>
              <a:t> barriers and see their work recognized and published in premium peer-reviewed journals.</a:t>
            </a:r>
          </a:p>
        </p:txBody>
      </p:sp>
      <p:sp>
        <p:nvSpPr>
          <p:cNvPr id="101381" name="TextBox 12"/>
          <p:cNvSpPr txBox="1">
            <a:spLocks noChangeArrowheads="1"/>
          </p:cNvSpPr>
          <p:nvPr/>
        </p:nvSpPr>
        <p:spPr bwMode="auto">
          <a:xfrm>
            <a:off x="300038" y="5691188"/>
            <a:ext cx="2779712"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r>
              <a:rPr lang="en-US" sz="2800">
                <a:solidFill>
                  <a:schemeClr val="bg1"/>
                </a:solidFill>
              </a:rPr>
              <a:t>25,000+ </a:t>
            </a:r>
            <a:r>
              <a:rPr lang="en-US" sz="1800">
                <a:solidFill>
                  <a:schemeClr val="bg1"/>
                </a:solidFill>
              </a:rPr>
              <a:t>papers</a:t>
            </a:r>
          </a:p>
        </p:txBody>
      </p:sp>
      <p:sp>
        <p:nvSpPr>
          <p:cNvPr id="101382" name="TextBox 13"/>
          <p:cNvSpPr txBox="1">
            <a:spLocks noChangeArrowheads="1"/>
          </p:cNvSpPr>
          <p:nvPr/>
        </p:nvSpPr>
        <p:spPr bwMode="auto">
          <a:xfrm>
            <a:off x="3565525" y="5691188"/>
            <a:ext cx="2012950"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r>
              <a:rPr lang="en-US" sz="2800">
                <a:solidFill>
                  <a:schemeClr val="bg1"/>
                </a:solidFill>
              </a:rPr>
              <a:t>500+ </a:t>
            </a:r>
            <a:r>
              <a:rPr lang="en-US" sz="1800">
                <a:solidFill>
                  <a:schemeClr val="bg1"/>
                </a:solidFill>
              </a:rPr>
              <a:t>editors</a:t>
            </a:r>
          </a:p>
        </p:txBody>
      </p:sp>
      <p:sp>
        <p:nvSpPr>
          <p:cNvPr id="101383" name="TextBox 14"/>
          <p:cNvSpPr txBox="1">
            <a:spLocks noChangeArrowheads="1"/>
          </p:cNvSpPr>
          <p:nvPr/>
        </p:nvSpPr>
        <p:spPr bwMode="auto">
          <a:xfrm>
            <a:off x="6219825" y="5691188"/>
            <a:ext cx="2779713"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r>
              <a:rPr lang="en-US" sz="2800">
                <a:solidFill>
                  <a:schemeClr val="bg1"/>
                </a:solidFill>
              </a:rPr>
              <a:t>5 </a:t>
            </a:r>
            <a:r>
              <a:rPr lang="en-US" sz="1800">
                <a:solidFill>
                  <a:schemeClr val="bg1"/>
                </a:solidFill>
              </a:rPr>
              <a:t>years of experience</a:t>
            </a:r>
          </a:p>
        </p:txBody>
      </p:sp>
      <p:pic>
        <p:nvPicPr>
          <p:cNvPr id="101384" name="Picture 4" descr="http://decompressionpros.com/wp-content/uploads/2013/08/Research-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t="7704" b="6688"/>
          <a:stretch>
            <a:fillRect/>
          </a:stretch>
        </p:blipFill>
        <p:spPr bwMode="auto">
          <a:xfrm>
            <a:off x="481013" y="1016000"/>
            <a:ext cx="3473450" cy="2974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ounded Rectangle 16"/>
          <p:cNvSpPr/>
          <p:nvPr/>
        </p:nvSpPr>
        <p:spPr bwMode="auto">
          <a:xfrm>
            <a:off x="4983163" y="1196975"/>
            <a:ext cx="3475037" cy="457200"/>
          </a:xfrm>
          <a:prstGeom prst="roundRect">
            <a:avLst/>
          </a:prstGeom>
          <a:solidFill>
            <a:srgbClr val="7030A0"/>
          </a:solidFill>
          <a:ln w="38100" cap="flat" cmpd="sng" algn="ctr">
            <a:solidFill>
              <a:srgbClr val="7030A0"/>
            </a:solidFill>
            <a:prstDash val="solid"/>
            <a:round/>
            <a:headEnd type="none" w="med" len="med"/>
            <a:tailEnd type="none" w="med" len="med"/>
          </a:ln>
          <a:effectLst/>
        </p:spPr>
        <p:txBody>
          <a:bodyPr anchor="ctr"/>
          <a:lstStyle/>
          <a:p>
            <a:pPr algn="ctr">
              <a:defRPr/>
            </a:pPr>
            <a:r>
              <a:rPr lang="en-US" sz="1600" dirty="0">
                <a:solidFill>
                  <a:schemeClr val="bg1">
                    <a:lumMod val="95000"/>
                  </a:schemeClr>
                </a:solidFill>
                <a:latin typeface="Arial" charset="0"/>
                <a:cs typeface="+mn-cs"/>
              </a:rPr>
              <a:t>English Language Editing</a:t>
            </a:r>
          </a:p>
        </p:txBody>
      </p:sp>
      <p:sp>
        <p:nvSpPr>
          <p:cNvPr id="18" name="Rounded Rectangle 17"/>
          <p:cNvSpPr/>
          <p:nvPr/>
        </p:nvSpPr>
        <p:spPr bwMode="auto">
          <a:xfrm>
            <a:off x="4983163" y="1893888"/>
            <a:ext cx="3475037" cy="457200"/>
          </a:xfrm>
          <a:prstGeom prst="roundRect">
            <a:avLst/>
          </a:prstGeom>
          <a:solidFill>
            <a:srgbClr val="7030A0"/>
          </a:solidFill>
          <a:ln w="38100" cap="flat" cmpd="sng" algn="ctr">
            <a:solidFill>
              <a:srgbClr val="7030A0"/>
            </a:solidFill>
            <a:prstDash val="solid"/>
            <a:round/>
            <a:headEnd type="none" w="med" len="med"/>
            <a:tailEnd type="none" w="med" len="med"/>
          </a:ln>
          <a:effectLst/>
        </p:spPr>
        <p:txBody>
          <a:bodyPr anchor="ctr"/>
          <a:lstStyle/>
          <a:p>
            <a:pPr algn="ctr">
              <a:defRPr/>
            </a:pPr>
            <a:r>
              <a:rPr lang="en-US" sz="1600" dirty="0">
                <a:solidFill>
                  <a:schemeClr val="bg1">
                    <a:lumMod val="95000"/>
                  </a:schemeClr>
                </a:solidFill>
                <a:latin typeface="Arial" charset="0"/>
                <a:cs typeface="+mn-cs"/>
              </a:rPr>
              <a:t>Expert Scientific Editing</a:t>
            </a:r>
          </a:p>
        </p:txBody>
      </p:sp>
      <p:sp>
        <p:nvSpPr>
          <p:cNvPr id="19" name="Rounded Rectangle 18"/>
          <p:cNvSpPr/>
          <p:nvPr/>
        </p:nvSpPr>
        <p:spPr bwMode="auto">
          <a:xfrm>
            <a:off x="4983163" y="2592388"/>
            <a:ext cx="3475037" cy="457200"/>
          </a:xfrm>
          <a:prstGeom prst="roundRect">
            <a:avLst/>
          </a:prstGeom>
          <a:solidFill>
            <a:srgbClr val="7030A0"/>
          </a:solidFill>
          <a:ln w="38100" cap="flat" cmpd="sng" algn="ctr">
            <a:solidFill>
              <a:srgbClr val="7030A0"/>
            </a:solidFill>
            <a:prstDash val="solid"/>
            <a:round/>
            <a:headEnd type="none" w="med" len="med"/>
            <a:tailEnd type="none" w="med" len="med"/>
          </a:ln>
          <a:effectLst/>
        </p:spPr>
        <p:txBody>
          <a:bodyPr anchor="ctr"/>
          <a:lstStyle/>
          <a:p>
            <a:pPr algn="ctr">
              <a:defRPr/>
            </a:pPr>
            <a:r>
              <a:rPr lang="en-US" sz="1600" dirty="0">
                <a:solidFill>
                  <a:schemeClr val="bg1">
                    <a:lumMod val="95000"/>
                  </a:schemeClr>
                </a:solidFill>
                <a:latin typeface="Arial" charset="0"/>
                <a:cs typeface="+mn-cs"/>
              </a:rPr>
              <a:t>Professional Translation</a:t>
            </a:r>
          </a:p>
        </p:txBody>
      </p:sp>
      <p:sp>
        <p:nvSpPr>
          <p:cNvPr id="20" name="Rounded Rectangle 19"/>
          <p:cNvSpPr/>
          <p:nvPr/>
        </p:nvSpPr>
        <p:spPr bwMode="auto">
          <a:xfrm>
            <a:off x="4983163" y="3289300"/>
            <a:ext cx="3475037" cy="457200"/>
          </a:xfrm>
          <a:prstGeom prst="roundRect">
            <a:avLst/>
          </a:prstGeom>
          <a:solidFill>
            <a:srgbClr val="7030A0"/>
          </a:solidFill>
          <a:ln w="38100" cap="flat" cmpd="sng" algn="ctr">
            <a:solidFill>
              <a:srgbClr val="7030A0"/>
            </a:solidFill>
            <a:prstDash val="solid"/>
            <a:round/>
            <a:headEnd type="none" w="med" len="med"/>
            <a:tailEnd type="none" w="med" len="med"/>
          </a:ln>
          <a:effectLst/>
        </p:spPr>
        <p:txBody>
          <a:bodyPr anchor="ctr"/>
          <a:lstStyle/>
          <a:p>
            <a:pPr algn="ctr">
              <a:defRPr/>
            </a:pPr>
            <a:r>
              <a:rPr lang="en-US" sz="1600" dirty="0">
                <a:solidFill>
                  <a:schemeClr val="bg1">
                    <a:lumMod val="95000"/>
                  </a:schemeClr>
                </a:solidFill>
                <a:latin typeface="Arial" charset="0"/>
                <a:cs typeface="+mn-cs"/>
              </a:rPr>
              <a:t>Manuscript Formatting</a:t>
            </a:r>
          </a:p>
        </p:txBody>
      </p:sp>
      <p:sp>
        <p:nvSpPr>
          <p:cNvPr id="101389" name="Chevron 20"/>
          <p:cNvSpPr>
            <a:spLocks noChangeArrowheads="1"/>
          </p:cNvSpPr>
          <p:nvPr/>
        </p:nvSpPr>
        <p:spPr bwMode="auto">
          <a:xfrm>
            <a:off x="4098925" y="1287463"/>
            <a:ext cx="549275" cy="274637"/>
          </a:xfrm>
          <a:prstGeom prst="chevron">
            <a:avLst>
              <a:gd name="adj" fmla="val 50000"/>
            </a:avLst>
          </a:prstGeom>
          <a:solidFill>
            <a:schemeClr val="bg1"/>
          </a:solidFill>
          <a:ln w="38100" algn="ctr">
            <a:solidFill>
              <a:srgbClr val="7030A0"/>
            </a:solidFill>
            <a:round/>
            <a:headEnd/>
            <a:tailEnd/>
          </a:ln>
        </p:spPr>
        <p:txBody>
          <a:bodyPr anchor="ctr"/>
          <a:lstStyle/>
          <a:p>
            <a:endParaRPr lang="en-US"/>
          </a:p>
        </p:txBody>
      </p:sp>
      <p:sp>
        <p:nvSpPr>
          <p:cNvPr id="101390" name="Chevron 23"/>
          <p:cNvSpPr>
            <a:spLocks noChangeArrowheads="1"/>
          </p:cNvSpPr>
          <p:nvPr/>
        </p:nvSpPr>
        <p:spPr bwMode="auto">
          <a:xfrm>
            <a:off x="4098925" y="1985963"/>
            <a:ext cx="549275" cy="274637"/>
          </a:xfrm>
          <a:prstGeom prst="chevron">
            <a:avLst>
              <a:gd name="adj" fmla="val 50000"/>
            </a:avLst>
          </a:prstGeom>
          <a:solidFill>
            <a:schemeClr val="bg1"/>
          </a:solidFill>
          <a:ln w="38100" algn="ctr">
            <a:solidFill>
              <a:srgbClr val="7030A0"/>
            </a:solidFill>
            <a:round/>
            <a:headEnd/>
            <a:tailEnd/>
          </a:ln>
        </p:spPr>
        <p:txBody>
          <a:bodyPr anchor="ctr"/>
          <a:lstStyle/>
          <a:p>
            <a:endParaRPr lang="en-US"/>
          </a:p>
        </p:txBody>
      </p:sp>
      <p:sp>
        <p:nvSpPr>
          <p:cNvPr id="101391" name="Chevron 24"/>
          <p:cNvSpPr>
            <a:spLocks noChangeArrowheads="1"/>
          </p:cNvSpPr>
          <p:nvPr/>
        </p:nvSpPr>
        <p:spPr bwMode="auto">
          <a:xfrm>
            <a:off x="4098925" y="2682875"/>
            <a:ext cx="549275" cy="274638"/>
          </a:xfrm>
          <a:prstGeom prst="chevron">
            <a:avLst>
              <a:gd name="adj" fmla="val 50000"/>
            </a:avLst>
          </a:prstGeom>
          <a:solidFill>
            <a:schemeClr val="bg1"/>
          </a:solidFill>
          <a:ln w="38100" algn="ctr">
            <a:solidFill>
              <a:srgbClr val="7030A0"/>
            </a:solidFill>
            <a:round/>
            <a:headEnd/>
            <a:tailEnd/>
          </a:ln>
        </p:spPr>
        <p:txBody>
          <a:bodyPr anchor="ctr"/>
          <a:lstStyle/>
          <a:p>
            <a:endParaRPr lang="en-US"/>
          </a:p>
        </p:txBody>
      </p:sp>
      <p:sp>
        <p:nvSpPr>
          <p:cNvPr id="101392" name="Chevron 25"/>
          <p:cNvSpPr>
            <a:spLocks noChangeArrowheads="1"/>
          </p:cNvSpPr>
          <p:nvPr/>
        </p:nvSpPr>
        <p:spPr bwMode="auto">
          <a:xfrm>
            <a:off x="4098925" y="3381375"/>
            <a:ext cx="549275" cy="274638"/>
          </a:xfrm>
          <a:prstGeom prst="chevron">
            <a:avLst>
              <a:gd name="adj" fmla="val 50000"/>
            </a:avLst>
          </a:prstGeom>
          <a:solidFill>
            <a:schemeClr val="bg1"/>
          </a:solidFill>
          <a:ln w="38100" algn="ctr">
            <a:solidFill>
              <a:srgbClr val="7030A0"/>
            </a:solidFill>
            <a:round/>
            <a:headEnd/>
            <a:tailEnd/>
          </a:ln>
        </p:spPr>
        <p:txBody>
          <a:bodyPr anchor="ctr"/>
          <a:lstStyle/>
          <a:p>
            <a:endParaRPr lang="en-US"/>
          </a:p>
        </p:txBody>
      </p:sp>
      <p:sp>
        <p:nvSpPr>
          <p:cNvPr id="101393" name="Rectangle 21"/>
          <p:cNvSpPr>
            <a:spLocks noChangeArrowheads="1"/>
          </p:cNvSpPr>
          <p:nvPr/>
        </p:nvSpPr>
        <p:spPr bwMode="auto">
          <a:xfrm>
            <a:off x="588962" y="4628892"/>
            <a:ext cx="79883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34950" indent="-234950">
              <a:spcAft>
                <a:spcPts val="600"/>
              </a:spcAft>
              <a:buFont typeface="Wingdings" pitchFamily="2" charset="2"/>
              <a:buChar char="§"/>
            </a:pPr>
            <a:r>
              <a:rPr lang="en-US" dirty="0"/>
              <a:t>All of our </a:t>
            </a:r>
            <a:r>
              <a:rPr lang="en-US" dirty="0">
                <a:solidFill>
                  <a:srgbClr val="008000"/>
                </a:solidFill>
              </a:rPr>
              <a:t>language editors </a:t>
            </a:r>
            <a:r>
              <a:rPr lang="en-US" dirty="0"/>
              <a:t>are native English speakers with long-term experience in editing scientific and technical manuscripts.</a:t>
            </a:r>
          </a:p>
          <a:p>
            <a:pPr marL="234950" indent="-234950">
              <a:spcAft>
                <a:spcPts val="600"/>
              </a:spcAft>
              <a:buFont typeface="Wingdings" pitchFamily="2" charset="2"/>
              <a:buChar char="§"/>
            </a:pPr>
            <a:r>
              <a:rPr lang="en-US" dirty="0"/>
              <a:t>All of our </a:t>
            </a:r>
            <a:r>
              <a:rPr lang="en-US" dirty="0">
                <a:solidFill>
                  <a:srgbClr val="008000"/>
                </a:solidFill>
              </a:rPr>
              <a:t>expert scientific editors </a:t>
            </a:r>
            <a:r>
              <a:rPr lang="en-US" dirty="0"/>
              <a:t>have substantial experience in their respective fields and proven track records in scientific publication. </a:t>
            </a:r>
          </a:p>
          <a:p>
            <a:pPr marL="234950" indent="-234950">
              <a:spcAft>
                <a:spcPts val="600"/>
              </a:spcAft>
              <a:buFont typeface="Wingdings" pitchFamily="2" charset="2"/>
              <a:buChar char="§"/>
            </a:pPr>
            <a:r>
              <a:rPr lang="en-US" dirty="0"/>
              <a:t>Many of our </a:t>
            </a:r>
            <a:r>
              <a:rPr lang="en-US" dirty="0">
                <a:solidFill>
                  <a:srgbClr val="008000"/>
                </a:solidFill>
              </a:rPr>
              <a:t>editors</a:t>
            </a:r>
            <a:r>
              <a:rPr lang="en-US" dirty="0"/>
              <a:t> are active peer reviewers and have served as journal editors.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Earthport to Extend Cross Border Payment Reach"/>
          <p:cNvPicPr>
            <a:picLocks noChangeArrowheads="1"/>
          </p:cNvPicPr>
          <p:nvPr/>
        </p:nvPicPr>
        <p:blipFill>
          <a:blip r:embed="rId2" cstate="print">
            <a:duotone>
              <a:schemeClr val="accent5">
                <a:shade val="45000"/>
                <a:satMod val="135000"/>
              </a:schemeClr>
              <a:prstClr val="white"/>
            </a:duotone>
            <a:lum bright="40000" contrast="-40000"/>
          </a:blip>
          <a:srcRect/>
          <a:stretch>
            <a:fillRect/>
          </a:stretch>
        </p:blipFill>
        <p:spPr bwMode="auto">
          <a:xfrm>
            <a:off x="0" y="1012652"/>
            <a:ext cx="9122734" cy="5577840"/>
          </a:xfrm>
          <a:prstGeom prst="rect">
            <a:avLst/>
          </a:prstGeom>
          <a:noFill/>
          <a:effectLst>
            <a:softEdge rad="317500"/>
          </a:effectLst>
        </p:spPr>
      </p:pic>
      <p:sp>
        <p:nvSpPr>
          <p:cNvPr id="102404" name="Title 1"/>
          <p:cNvSpPr>
            <a:spLocks noGrp="1"/>
          </p:cNvSpPr>
          <p:nvPr>
            <p:ph type="title"/>
          </p:nvPr>
        </p:nvSpPr>
        <p:spPr>
          <a:xfrm>
            <a:off x="646113" y="173038"/>
            <a:ext cx="7620000" cy="547687"/>
          </a:xfrm>
        </p:spPr>
        <p:txBody>
          <a:bodyPr/>
          <a:lstStyle/>
          <a:p>
            <a:r>
              <a:rPr lang="en-US" sz="2800" dirty="0" smtClean="0">
                <a:solidFill>
                  <a:schemeClr val="tx1">
                    <a:lumMod val="75000"/>
                    <a:lumOff val="25000"/>
                  </a:schemeClr>
                </a:solidFill>
              </a:rPr>
              <a:t>Where We Are</a:t>
            </a:r>
          </a:p>
        </p:txBody>
      </p:sp>
      <p:sp>
        <p:nvSpPr>
          <p:cNvPr id="102403" name="Slide Number Placeholder 3"/>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EFEC0B9-E285-4F06-B33A-879FDC62B234}" type="slidenum">
              <a:rPr lang="en-US" sz="700" b="0"/>
              <a:pPr eaLnBrk="1" hangingPunct="1"/>
              <a:t>37</a:t>
            </a:fld>
            <a:endParaRPr lang="en-US" sz="700" b="0"/>
          </a:p>
        </p:txBody>
      </p:sp>
      <p:sp>
        <p:nvSpPr>
          <p:cNvPr id="22" name="Rectangle 21"/>
          <p:cNvSpPr/>
          <p:nvPr/>
        </p:nvSpPr>
        <p:spPr>
          <a:xfrm>
            <a:off x="648973" y="1017540"/>
            <a:ext cx="7824787" cy="400110"/>
          </a:xfrm>
          <a:prstGeom prst="rect">
            <a:avLst/>
          </a:prstGeom>
        </p:spPr>
        <p:txBody>
          <a:bodyPr>
            <a:spAutoFit/>
          </a:bodyPr>
          <a:lstStyle/>
          <a:p>
            <a:pPr algn="ctr">
              <a:spcAft>
                <a:spcPts val="600"/>
              </a:spcAft>
              <a:defRPr/>
            </a:pPr>
            <a:r>
              <a:rPr lang="en-US" sz="2000" dirty="0">
                <a:latin typeface="+mn-lt"/>
                <a:cs typeface="+mn-cs"/>
              </a:rPr>
              <a:t>We strive to level the playing field for clients across the globe.</a:t>
            </a:r>
          </a:p>
        </p:txBody>
      </p:sp>
      <p:sp>
        <p:nvSpPr>
          <p:cNvPr id="102406" name="Rectangle 22"/>
          <p:cNvSpPr>
            <a:spLocks noChangeArrowheads="1"/>
          </p:cNvSpPr>
          <p:nvPr/>
        </p:nvSpPr>
        <p:spPr bwMode="auto">
          <a:xfrm>
            <a:off x="701361" y="3981736"/>
            <a:ext cx="3657600"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34950" indent="-234950" algn="ctr">
              <a:lnSpc>
                <a:spcPct val="150000"/>
              </a:lnSpc>
              <a:spcAft>
                <a:spcPts val="600"/>
              </a:spcAft>
            </a:pPr>
            <a:r>
              <a:rPr lang="en-US" sz="1600" i="1"/>
              <a:t>Main office in Massachusetts</a:t>
            </a:r>
          </a:p>
        </p:txBody>
      </p:sp>
      <p:pic>
        <p:nvPicPr>
          <p:cNvPr id="102407" name="Picture 23" descr="IMG_2511.JPG"/>
          <p:cNvPicPr>
            <a:picLocks noChangeAspect="1"/>
          </p:cNvPicPr>
          <p:nvPr/>
        </p:nvPicPr>
        <p:blipFill>
          <a:blip r:embed="rId3" cstate="print">
            <a:lum bright="10000" contrast="10000"/>
            <a:extLst>
              <a:ext uri="{28A0092B-C50C-407E-A947-70E740481C1C}">
                <a14:useLocalDpi xmlns="" xmlns:a14="http://schemas.microsoft.com/office/drawing/2010/main" val="0"/>
              </a:ext>
            </a:extLst>
          </a:blip>
          <a:srcRect t="7751" r="5540" b="17055"/>
          <a:stretch>
            <a:fillRect/>
          </a:stretch>
        </p:blipFill>
        <p:spPr bwMode="auto">
          <a:xfrm>
            <a:off x="648973" y="1697706"/>
            <a:ext cx="3748088" cy="2238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08" name="Picture 3" descr="F:\工作\LetPub\市场推广\BD\SCI期刊BD\World Journal of Gastroenterology\IMG_0468.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t="5325" b="15160"/>
          <a:stretch>
            <a:fillRect/>
          </a:stretch>
        </p:blipFill>
        <p:spPr bwMode="auto">
          <a:xfrm>
            <a:off x="4981261" y="1697706"/>
            <a:ext cx="3749675" cy="223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09" name="Rectangle 14"/>
          <p:cNvSpPr>
            <a:spLocks noChangeArrowheads="1"/>
          </p:cNvSpPr>
          <p:nvPr/>
        </p:nvSpPr>
        <p:spPr bwMode="auto">
          <a:xfrm>
            <a:off x="4892361" y="3981736"/>
            <a:ext cx="3919537"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34950" indent="-234950" algn="ctr">
              <a:lnSpc>
                <a:spcPct val="150000"/>
              </a:lnSpc>
              <a:spcAft>
                <a:spcPts val="600"/>
              </a:spcAft>
            </a:pPr>
            <a:r>
              <a:rPr lang="en-US" sz="1600" i="1"/>
              <a:t>Office in Shanghai</a:t>
            </a:r>
          </a:p>
        </p:txBody>
      </p:sp>
      <p:sp>
        <p:nvSpPr>
          <p:cNvPr id="102410" name="Rectangle 16"/>
          <p:cNvSpPr>
            <a:spLocks noChangeArrowheads="1"/>
          </p:cNvSpPr>
          <p:nvPr/>
        </p:nvSpPr>
        <p:spPr bwMode="auto">
          <a:xfrm>
            <a:off x="368300" y="4498669"/>
            <a:ext cx="8502650" cy="16619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34950" indent="-234950">
              <a:spcAft>
                <a:spcPts val="600"/>
              </a:spcAft>
              <a:buFont typeface="Wingdings" pitchFamily="2" charset="2"/>
              <a:buChar char="§"/>
            </a:pPr>
            <a:r>
              <a:rPr lang="en-US" sz="1800" dirty="0">
                <a:solidFill>
                  <a:srgbClr val="008000"/>
                </a:solidFill>
              </a:rPr>
              <a:t>Global talents: </a:t>
            </a:r>
            <a:r>
              <a:rPr lang="en-US" sz="1600" dirty="0"/>
              <a:t>Most of our editors were educated and have research supervision </a:t>
            </a:r>
            <a:r>
              <a:rPr lang="en-US" sz="1600" dirty="0" smtClean="0"/>
              <a:t>experience </a:t>
            </a:r>
            <a:r>
              <a:rPr lang="en-US" sz="1600" dirty="0"/>
              <a:t>at</a:t>
            </a:r>
            <a:r>
              <a:rPr lang="en-US" sz="1600" dirty="0">
                <a:solidFill>
                  <a:srgbClr val="FF0000"/>
                </a:solidFill>
              </a:rPr>
              <a:t> </a:t>
            </a:r>
            <a:r>
              <a:rPr lang="en-US" sz="1600" dirty="0"/>
              <a:t>top universities and research institutions in the U.K. and U.S.A.</a:t>
            </a:r>
          </a:p>
          <a:p>
            <a:pPr marL="234950" indent="-234950">
              <a:spcAft>
                <a:spcPts val="600"/>
              </a:spcAft>
              <a:buFont typeface="Wingdings" pitchFamily="2" charset="2"/>
              <a:buChar char="§"/>
            </a:pPr>
            <a:r>
              <a:rPr lang="en-US" sz="1800" dirty="0">
                <a:solidFill>
                  <a:srgbClr val="008000"/>
                </a:solidFill>
              </a:rPr>
              <a:t>Local services: </a:t>
            </a:r>
            <a:r>
              <a:rPr lang="en-US" sz="1600" dirty="0" smtClean="0"/>
              <a:t>We service clients </a:t>
            </a:r>
            <a:r>
              <a:rPr lang="en-US" sz="1600" dirty="0"/>
              <a:t>from Asia </a:t>
            </a:r>
            <a:r>
              <a:rPr lang="en-US" sz="1600" dirty="0" smtClean="0"/>
              <a:t>and the </a:t>
            </a:r>
            <a:r>
              <a:rPr lang="en-US" sz="1600" dirty="0"/>
              <a:t>Pacific </a:t>
            </a:r>
            <a:r>
              <a:rPr lang="en-US" sz="1600" dirty="0" smtClean="0"/>
              <a:t>through </a:t>
            </a:r>
            <a:r>
              <a:rPr lang="en-US" sz="1600" dirty="0"/>
              <a:t>our Shanghai office for easy </a:t>
            </a:r>
            <a:r>
              <a:rPr lang="en-US" sz="1600" dirty="0" smtClean="0"/>
              <a:t>communication.</a:t>
            </a:r>
          </a:p>
          <a:p>
            <a:pPr marL="234950" indent="-234950">
              <a:spcAft>
                <a:spcPts val="600"/>
              </a:spcAft>
              <a:buFont typeface="Wingdings" pitchFamily="2" charset="2"/>
              <a:buChar char="§"/>
            </a:pPr>
            <a:r>
              <a:rPr lang="en-US" sz="2400" dirty="0" smtClean="0">
                <a:solidFill>
                  <a:schemeClr val="accent3">
                    <a:lumMod val="50000"/>
                  </a:schemeClr>
                </a:solidFill>
              </a:rPr>
              <a:t>Details at: www.letpub.com</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B10B9F-16B2-4E49-8EBC-95E368E49F7D}" type="slidenum">
              <a:rPr lang="en-US" smtClean="0"/>
              <a:pPr/>
              <a:t>38</a:t>
            </a:fld>
            <a:endParaRPr lang="en-US"/>
          </a:p>
        </p:txBody>
      </p:sp>
      <p:sp>
        <p:nvSpPr>
          <p:cNvPr id="6" name="TextBox 5"/>
          <p:cNvSpPr txBox="1"/>
          <p:nvPr/>
        </p:nvSpPr>
        <p:spPr>
          <a:xfrm>
            <a:off x="633412" y="1789043"/>
            <a:ext cx="8192535" cy="2185214"/>
          </a:xfrm>
          <a:prstGeom prst="rect">
            <a:avLst/>
          </a:prstGeom>
          <a:noFill/>
        </p:spPr>
        <p:txBody>
          <a:bodyPr wrap="square" rtlCol="0">
            <a:spAutoFit/>
          </a:bodyPr>
          <a:lstStyle/>
          <a:p>
            <a:pPr algn="ctr">
              <a:lnSpc>
                <a:spcPct val="200000"/>
              </a:lnSpc>
            </a:pPr>
            <a:r>
              <a:rPr lang="en-US" sz="3400" dirty="0" smtClean="0"/>
              <a:t>Request a copy of this presentation at:</a:t>
            </a:r>
          </a:p>
          <a:p>
            <a:pPr algn="ctr">
              <a:lnSpc>
                <a:spcPct val="200000"/>
              </a:lnSpc>
            </a:pPr>
            <a:r>
              <a:rPr lang="en-US" sz="3400" dirty="0" smtClean="0"/>
              <a:t>Support @letpub.com</a:t>
            </a:r>
            <a:endParaRPr lang="en-US" sz="3400" dirty="0"/>
          </a:p>
        </p:txBody>
      </p:sp>
      <p:sp>
        <p:nvSpPr>
          <p:cNvPr id="7" name="Title 1"/>
          <p:cNvSpPr>
            <a:spLocks noGrp="1"/>
          </p:cNvSpPr>
          <p:nvPr>
            <p:ph type="title"/>
          </p:nvPr>
        </p:nvSpPr>
        <p:spPr/>
        <p:txBody>
          <a:bodyPr/>
          <a:lstStyle/>
          <a:p>
            <a:r>
              <a:rPr lang="en-US" sz="2800" dirty="0" smtClean="0">
                <a:solidFill>
                  <a:schemeClr val="tx1">
                    <a:lumMod val="75000"/>
                    <a:lumOff val="25000"/>
                  </a:schemeClr>
                </a:solidFill>
              </a:rPr>
              <a:t>About </a:t>
            </a:r>
            <a:r>
              <a:rPr lang="en-US" sz="2800" dirty="0" err="1" smtClean="0">
                <a:solidFill>
                  <a:schemeClr val="tx1">
                    <a:lumMod val="75000"/>
                    <a:lumOff val="25000"/>
                  </a:schemeClr>
                </a:solidFill>
              </a:rPr>
              <a:t>Accdon</a:t>
            </a:r>
            <a:r>
              <a:rPr lang="en-US" sz="2800" dirty="0" smtClean="0">
                <a:solidFill>
                  <a:schemeClr val="tx1">
                    <a:lumMod val="75000"/>
                    <a:lumOff val="25000"/>
                  </a:schemeClr>
                </a:solidFill>
              </a:rPr>
              <a:t> / </a:t>
            </a:r>
            <a:r>
              <a:rPr lang="en-US" sz="2800" dirty="0" err="1" smtClean="0">
                <a:solidFill>
                  <a:schemeClr val="tx1">
                    <a:lumMod val="75000"/>
                    <a:lumOff val="25000"/>
                  </a:schemeClr>
                </a:solidFill>
              </a:rPr>
              <a:t>LetPub</a:t>
            </a:r>
            <a:endParaRPr lang="en-US" sz="2800" dirty="0" smtClean="0">
              <a:solidFill>
                <a:schemeClr val="tx1">
                  <a:lumMod val="75000"/>
                  <a:lumOff val="25000"/>
                </a:schemeClr>
              </a:solidFill>
            </a:endParaRPr>
          </a:p>
        </p:txBody>
      </p:sp>
    </p:spTree>
    <p:extLst>
      <p:ext uri="{BB962C8B-B14F-4D97-AF65-F5344CB8AC3E}">
        <p14:creationId xmlns="" xmlns:p14="http://schemas.microsoft.com/office/powerpoint/2010/main" val="91753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4</a:t>
            </a:fld>
            <a:endParaRPr lang="en-US" sz="700" b="0"/>
          </a:p>
        </p:txBody>
      </p:sp>
      <p:sp>
        <p:nvSpPr>
          <p:cNvPr id="5123" name="TextBox 2"/>
          <p:cNvSpPr txBox="1">
            <a:spLocks noChangeArrowheads="1"/>
          </p:cNvSpPr>
          <p:nvPr/>
        </p:nvSpPr>
        <p:spPr bwMode="auto">
          <a:xfrm>
            <a:off x="573088" y="169863"/>
            <a:ext cx="6463564"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r>
              <a:rPr lang="en-US" sz="3500" dirty="0" smtClean="0">
                <a:solidFill>
                  <a:schemeClr val="tx1">
                    <a:lumMod val="75000"/>
                    <a:lumOff val="25000"/>
                  </a:schemeClr>
                </a:solidFill>
              </a:rPr>
              <a:t>Write with the Reader in Mind</a:t>
            </a:r>
            <a:endParaRPr lang="en-US" sz="3500" dirty="0">
              <a:solidFill>
                <a:schemeClr val="tx1">
                  <a:lumMod val="75000"/>
                  <a:lumOff val="25000"/>
                </a:schemeClr>
              </a:solidFill>
            </a:endParaRPr>
          </a:p>
        </p:txBody>
      </p:sp>
      <p:sp>
        <p:nvSpPr>
          <p:cNvPr id="4" name="TextBox 3"/>
          <p:cNvSpPr txBox="1"/>
          <p:nvPr/>
        </p:nvSpPr>
        <p:spPr>
          <a:xfrm>
            <a:off x="573088" y="1411941"/>
            <a:ext cx="8199851" cy="4585871"/>
          </a:xfrm>
          <a:prstGeom prst="rect">
            <a:avLst/>
          </a:prstGeom>
          <a:noFill/>
        </p:spPr>
        <p:txBody>
          <a:bodyPr wrap="square">
            <a:spAutoFit/>
          </a:bodyPr>
          <a:lstStyle/>
          <a:p>
            <a:pPr marL="285750" indent="-285750">
              <a:spcAft>
                <a:spcPts val="1200"/>
              </a:spcAft>
              <a:buFont typeface="Arial" pitchFamily="34" charset="0"/>
              <a:buChar char="•"/>
              <a:defRPr/>
            </a:pPr>
            <a:r>
              <a:rPr lang="en-US" sz="2800" dirty="0" smtClean="0"/>
              <a:t>People assume reading science is hard</a:t>
            </a:r>
            <a:endParaRPr lang="en-US" sz="2800" i="1" dirty="0" smtClean="0">
              <a:solidFill>
                <a:srgbClr val="FF0000"/>
              </a:solidFill>
            </a:endParaRPr>
          </a:p>
          <a:p>
            <a:pPr marL="285750" indent="-285750">
              <a:spcAft>
                <a:spcPts val="1200"/>
              </a:spcAft>
              <a:buFont typeface="Arial" pitchFamily="34" charset="0"/>
              <a:buChar char="•"/>
              <a:defRPr/>
            </a:pPr>
            <a:r>
              <a:rPr lang="en-US" sz="2800" dirty="0" smtClean="0"/>
              <a:t>Readers do not simply read; they </a:t>
            </a:r>
            <a:r>
              <a:rPr lang="en-US" sz="2800" i="1" dirty="0" smtClean="0">
                <a:solidFill>
                  <a:srgbClr val="FF0000"/>
                </a:solidFill>
              </a:rPr>
              <a:t>interpret</a:t>
            </a:r>
            <a:endParaRPr lang="en-US" sz="2800" dirty="0" smtClean="0">
              <a:solidFill>
                <a:srgbClr val="FF0000"/>
              </a:solidFill>
            </a:endParaRPr>
          </a:p>
          <a:p>
            <a:pPr marL="285750" indent="-285750">
              <a:spcAft>
                <a:spcPts val="1200"/>
              </a:spcAft>
              <a:buFont typeface="Arial" pitchFamily="34" charset="0"/>
              <a:buChar char="•"/>
              <a:defRPr/>
            </a:pPr>
            <a:r>
              <a:rPr lang="en-US" sz="2800" dirty="0" smtClean="0">
                <a:solidFill>
                  <a:srgbClr val="18274B"/>
                </a:solidFill>
              </a:rPr>
              <a:t>Readers must accurately perceive what the </a:t>
            </a:r>
            <a:r>
              <a:rPr lang="en-US" sz="2800" dirty="0" smtClean="0">
                <a:solidFill>
                  <a:schemeClr val="accent3">
                    <a:lumMod val="50000"/>
                  </a:schemeClr>
                </a:solidFill>
              </a:rPr>
              <a:t>author</a:t>
            </a:r>
            <a:r>
              <a:rPr lang="en-US" sz="2800" dirty="0" smtClean="0">
                <a:solidFill>
                  <a:srgbClr val="18274B"/>
                </a:solidFill>
              </a:rPr>
              <a:t> </a:t>
            </a:r>
            <a:r>
              <a:rPr lang="en-US" sz="2800" dirty="0" smtClean="0">
                <a:solidFill>
                  <a:schemeClr val="accent3">
                    <a:lumMod val="50000"/>
                  </a:schemeClr>
                </a:solidFill>
              </a:rPr>
              <a:t>had in mind</a:t>
            </a:r>
          </a:p>
          <a:p>
            <a:pPr marL="285750" indent="-285750">
              <a:spcAft>
                <a:spcPts val="1200"/>
              </a:spcAft>
              <a:buFont typeface="Arial" pitchFamily="34" charset="0"/>
              <a:buChar char="•"/>
              <a:defRPr/>
            </a:pPr>
            <a:r>
              <a:rPr lang="en-US" sz="2800" dirty="0" smtClean="0">
                <a:solidFill>
                  <a:srgbClr val="18274B"/>
                </a:solidFill>
              </a:rPr>
              <a:t>We need to know </a:t>
            </a:r>
            <a:r>
              <a:rPr lang="en-US" sz="2800" i="1" dirty="0" smtClean="0">
                <a:solidFill>
                  <a:srgbClr val="18274B"/>
                </a:solidFill>
              </a:rPr>
              <a:t>how</a:t>
            </a:r>
            <a:r>
              <a:rPr lang="en-US" sz="2800" dirty="0" smtClean="0">
                <a:solidFill>
                  <a:srgbClr val="18274B"/>
                </a:solidFill>
              </a:rPr>
              <a:t> readers go about reading</a:t>
            </a:r>
          </a:p>
          <a:p>
            <a:pPr marL="285750" indent="-285750">
              <a:spcAft>
                <a:spcPts val="1200"/>
              </a:spcAft>
              <a:buFont typeface="Arial" pitchFamily="34" charset="0"/>
              <a:buChar char="•"/>
              <a:defRPr/>
            </a:pPr>
            <a:r>
              <a:rPr lang="en-US" sz="2800" dirty="0" smtClean="0"/>
              <a:t>I will demonstrate rhetorical principles that produce clarity in communication without oversimplifying scientific concepts</a:t>
            </a:r>
            <a:endParaRPr lang="en-US" sz="2800" b="0" dirty="0">
              <a:solidFill>
                <a:srgbClr val="18274B"/>
              </a:solidFill>
              <a:latin typeface="Arial" charset="0"/>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5</a:t>
            </a:fld>
            <a:endParaRPr lang="en-US" sz="700" b="0"/>
          </a:p>
        </p:txBody>
      </p:sp>
      <p:sp>
        <p:nvSpPr>
          <p:cNvPr id="5123" name="TextBox 2"/>
          <p:cNvSpPr txBox="1">
            <a:spLocks noChangeArrowheads="1"/>
          </p:cNvSpPr>
          <p:nvPr/>
        </p:nvSpPr>
        <p:spPr bwMode="auto">
          <a:xfrm>
            <a:off x="573088" y="169863"/>
            <a:ext cx="6463564"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r>
              <a:rPr lang="en-US" sz="3500" dirty="0" smtClean="0">
                <a:solidFill>
                  <a:schemeClr val="tx1">
                    <a:lumMod val="75000"/>
                    <a:lumOff val="25000"/>
                  </a:schemeClr>
                </a:solidFill>
              </a:rPr>
              <a:t>Write with the Reader in Mind</a:t>
            </a:r>
            <a:endParaRPr lang="en-US" sz="3500" dirty="0">
              <a:solidFill>
                <a:schemeClr val="tx1">
                  <a:lumMod val="75000"/>
                  <a:lumOff val="25000"/>
                </a:schemeClr>
              </a:solidFill>
            </a:endParaRPr>
          </a:p>
        </p:txBody>
      </p:sp>
      <p:sp>
        <p:nvSpPr>
          <p:cNvPr id="4" name="TextBox 3"/>
          <p:cNvSpPr txBox="1"/>
          <p:nvPr/>
        </p:nvSpPr>
        <p:spPr>
          <a:xfrm>
            <a:off x="573088" y="800805"/>
            <a:ext cx="8199851" cy="4585871"/>
          </a:xfrm>
          <a:prstGeom prst="rect">
            <a:avLst/>
          </a:prstGeom>
          <a:noFill/>
        </p:spPr>
        <p:txBody>
          <a:bodyPr wrap="square">
            <a:spAutoFit/>
          </a:bodyPr>
          <a:lstStyle/>
          <a:p>
            <a:r>
              <a:rPr lang="en-US" sz="2800" dirty="0" smtClean="0"/>
              <a:t> </a:t>
            </a:r>
            <a:endParaRPr lang="en-US" sz="2800" dirty="0" smtClean="0">
              <a:solidFill>
                <a:srgbClr val="18274B"/>
              </a:solidFill>
            </a:endParaRPr>
          </a:p>
          <a:p>
            <a:pPr marL="285750" indent="-285750">
              <a:spcAft>
                <a:spcPts val="1200"/>
              </a:spcAft>
              <a:buFont typeface="Arial" pitchFamily="34" charset="0"/>
              <a:buChar char="•"/>
              <a:defRPr/>
            </a:pPr>
            <a:r>
              <a:rPr lang="en-US" sz="2800" dirty="0" smtClean="0">
                <a:solidFill>
                  <a:srgbClr val="18274B"/>
                </a:solidFill>
              </a:rPr>
              <a:t>Any piece of text may have 10 (or more) different meanings to 10 different readers</a:t>
            </a:r>
          </a:p>
          <a:p>
            <a:pPr marL="285750" indent="-285750">
              <a:spcAft>
                <a:spcPts val="1200"/>
              </a:spcAft>
              <a:defRPr/>
            </a:pPr>
            <a:endParaRPr lang="en-US" sz="2800" dirty="0" smtClean="0">
              <a:solidFill>
                <a:srgbClr val="18274B"/>
              </a:solidFill>
            </a:endParaRPr>
          </a:p>
          <a:p>
            <a:pPr marL="285750" indent="-285750">
              <a:spcAft>
                <a:spcPts val="1200"/>
              </a:spcAft>
              <a:buFont typeface="Arial" pitchFamily="34" charset="0"/>
              <a:buChar char="•"/>
              <a:defRPr/>
            </a:pPr>
            <a:r>
              <a:rPr lang="en-US" sz="2800" dirty="0" smtClean="0">
                <a:solidFill>
                  <a:srgbClr val="18274B"/>
                </a:solidFill>
              </a:rPr>
              <a:t>Readers make interpretive decisions based on </a:t>
            </a:r>
            <a:r>
              <a:rPr lang="en-US" sz="2800" dirty="0" smtClean="0">
                <a:solidFill>
                  <a:srgbClr val="FF0000"/>
                </a:solidFill>
              </a:rPr>
              <a:t>clues</a:t>
            </a:r>
            <a:r>
              <a:rPr lang="en-US" sz="2800" dirty="0" smtClean="0">
                <a:solidFill>
                  <a:srgbClr val="18274B"/>
                </a:solidFill>
              </a:rPr>
              <a:t> they receive from the </a:t>
            </a:r>
            <a:r>
              <a:rPr lang="en-US" sz="2800" dirty="0" smtClean="0">
                <a:solidFill>
                  <a:srgbClr val="FF0000"/>
                </a:solidFill>
              </a:rPr>
              <a:t>structure</a:t>
            </a:r>
            <a:r>
              <a:rPr lang="en-US" sz="2800" dirty="0" smtClean="0">
                <a:solidFill>
                  <a:srgbClr val="18274B"/>
                </a:solidFill>
              </a:rPr>
              <a:t> of text</a:t>
            </a:r>
          </a:p>
          <a:p>
            <a:pPr marL="285750" indent="-285750">
              <a:spcAft>
                <a:spcPts val="1200"/>
              </a:spcAft>
              <a:buFont typeface="Arial" pitchFamily="34" charset="0"/>
              <a:buChar char="•"/>
              <a:defRPr/>
            </a:pPr>
            <a:endParaRPr lang="en-US" sz="2800" dirty="0" smtClean="0">
              <a:solidFill>
                <a:srgbClr val="18274B"/>
              </a:solidFill>
            </a:endParaRPr>
          </a:p>
          <a:p>
            <a:pPr marL="285750" indent="-285750">
              <a:spcAft>
                <a:spcPts val="1200"/>
              </a:spcAft>
              <a:buFont typeface="Arial" pitchFamily="34" charset="0"/>
              <a:buChar char="•"/>
              <a:defRPr/>
            </a:pPr>
            <a:r>
              <a:rPr lang="en-US" sz="2800" dirty="0" smtClean="0">
                <a:solidFill>
                  <a:srgbClr val="18274B"/>
                </a:solidFill>
              </a:rPr>
              <a:t>Let’s look an example…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6</a:t>
            </a:fld>
            <a:endParaRPr lang="en-US" sz="700" b="0"/>
          </a:p>
        </p:txBody>
      </p:sp>
      <p:sp>
        <p:nvSpPr>
          <p:cNvPr id="5123" name="TextBox 2"/>
          <p:cNvSpPr txBox="1">
            <a:spLocks noChangeArrowheads="1"/>
          </p:cNvSpPr>
          <p:nvPr/>
        </p:nvSpPr>
        <p:spPr bwMode="auto">
          <a:xfrm>
            <a:off x="573088" y="169863"/>
            <a:ext cx="6463564"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r>
              <a:rPr lang="en-US" sz="3500" dirty="0" smtClean="0">
                <a:solidFill>
                  <a:schemeClr val="tx1">
                    <a:lumMod val="75000"/>
                    <a:lumOff val="25000"/>
                  </a:schemeClr>
                </a:solidFill>
              </a:rPr>
              <a:t>Write with the Reader in Mind</a:t>
            </a:r>
            <a:endParaRPr lang="en-US" sz="3500" dirty="0">
              <a:solidFill>
                <a:schemeClr val="tx1">
                  <a:lumMod val="75000"/>
                  <a:lumOff val="25000"/>
                </a:schemeClr>
              </a:solidFill>
            </a:endParaRPr>
          </a:p>
        </p:txBody>
      </p:sp>
      <p:sp>
        <p:nvSpPr>
          <p:cNvPr id="4" name="TextBox 3"/>
          <p:cNvSpPr txBox="1"/>
          <p:nvPr/>
        </p:nvSpPr>
        <p:spPr>
          <a:xfrm>
            <a:off x="573088" y="1048871"/>
            <a:ext cx="8199851" cy="7648248"/>
          </a:xfrm>
          <a:prstGeom prst="rect">
            <a:avLst/>
          </a:prstGeom>
          <a:noFill/>
        </p:spPr>
        <p:txBody>
          <a:bodyPr wrap="square">
            <a:spAutoFit/>
          </a:bodyPr>
          <a:lstStyle/>
          <a:p>
            <a:pPr marL="285750" indent="-285750">
              <a:spcAft>
                <a:spcPts val="1200"/>
              </a:spcAft>
              <a:defRPr/>
            </a:pPr>
            <a:r>
              <a:rPr lang="en-US" sz="2600" dirty="0" smtClean="0">
                <a:solidFill>
                  <a:srgbClr val="FF0000"/>
                </a:solidFill>
              </a:rPr>
              <a:t>For example:</a:t>
            </a:r>
          </a:p>
          <a:p>
            <a:r>
              <a:rPr lang="en-US" sz="2800" dirty="0" smtClean="0"/>
              <a:t>t(time)=15', T(temperature)=32º, t=0', T=25º; t=6', T=29º; t=3', T=27º; t=12',</a:t>
            </a:r>
          </a:p>
          <a:p>
            <a:r>
              <a:rPr lang="en-US" sz="2800" dirty="0" smtClean="0"/>
              <a:t>T=32º; t=9'; T=31º</a:t>
            </a:r>
          </a:p>
          <a:p>
            <a:pPr algn="ctr"/>
            <a:r>
              <a:rPr lang="en-US" sz="2800" dirty="0" smtClean="0">
                <a:solidFill>
                  <a:srgbClr val="FF0000"/>
                </a:solidFill>
              </a:rPr>
              <a:t>or</a:t>
            </a:r>
            <a:endParaRPr lang="en-US" sz="2800" dirty="0" smtClean="0"/>
          </a:p>
          <a:p>
            <a:r>
              <a:rPr lang="en-US" sz="2500" dirty="0" smtClean="0"/>
              <a:t>time (min) temperature(ºC)</a:t>
            </a:r>
          </a:p>
          <a:p>
            <a:r>
              <a:rPr lang="en-US" sz="2500" dirty="0" smtClean="0"/>
              <a:t>0          25</a:t>
            </a:r>
          </a:p>
          <a:p>
            <a:r>
              <a:rPr lang="en-US" sz="2500" dirty="0" smtClean="0"/>
              <a:t>3          27</a:t>
            </a:r>
          </a:p>
          <a:p>
            <a:r>
              <a:rPr lang="en-US" sz="2500" dirty="0" smtClean="0"/>
              <a:t>6          29</a:t>
            </a:r>
          </a:p>
          <a:p>
            <a:r>
              <a:rPr lang="en-US" sz="2500" dirty="0" smtClean="0"/>
              <a:t>9          31</a:t>
            </a:r>
          </a:p>
          <a:p>
            <a:r>
              <a:rPr lang="en-US" sz="2500" dirty="0" smtClean="0"/>
              <a:t>12        32</a:t>
            </a:r>
          </a:p>
          <a:p>
            <a:r>
              <a:rPr lang="en-US" sz="2500" dirty="0" smtClean="0"/>
              <a:t>15        32</a:t>
            </a:r>
          </a:p>
          <a:p>
            <a:endParaRPr lang="en-US" sz="2800" dirty="0" smtClean="0">
              <a:solidFill>
                <a:srgbClr val="18274B"/>
              </a:solidFill>
            </a:endParaRPr>
          </a:p>
          <a:p>
            <a:endParaRPr lang="en-US" sz="2800" dirty="0" smtClean="0">
              <a:solidFill>
                <a:srgbClr val="18274B"/>
              </a:solidFill>
            </a:endParaRPr>
          </a:p>
          <a:p>
            <a:endParaRPr lang="en-US" sz="2800" dirty="0" smtClean="0">
              <a:solidFill>
                <a:srgbClr val="18274B"/>
              </a:solidFill>
            </a:endParaRPr>
          </a:p>
          <a:p>
            <a:endParaRPr lang="en-US" sz="2800" dirty="0" smtClean="0">
              <a:solidFill>
                <a:srgbClr val="18274B"/>
              </a:solidFill>
            </a:endParaRPr>
          </a:p>
          <a:p>
            <a:endParaRPr lang="en-US" sz="2800" dirty="0" smtClean="0">
              <a:solidFill>
                <a:srgbClr val="18274B"/>
              </a:solidFill>
            </a:endParaRPr>
          </a:p>
          <a:p>
            <a:endParaRPr lang="en-US" sz="2800" dirty="0" smtClean="0">
              <a:solidFill>
                <a:srgbClr val="18274B"/>
              </a:solidFill>
            </a:endParaRPr>
          </a:p>
        </p:txBody>
      </p:sp>
      <p:pic>
        <p:nvPicPr>
          <p:cNvPr id="3074" name="Picture 2"/>
          <p:cNvPicPr>
            <a:picLocks noChangeAspect="1" noChangeArrowheads="1"/>
          </p:cNvPicPr>
          <p:nvPr/>
        </p:nvPicPr>
        <p:blipFill>
          <a:blip r:embed="rId2" cstate="print"/>
          <a:srcRect/>
          <a:stretch>
            <a:fillRect/>
          </a:stretch>
        </p:blipFill>
        <p:spPr bwMode="auto">
          <a:xfrm>
            <a:off x="136122" y="3207684"/>
            <a:ext cx="436966" cy="423021"/>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27226" y="1457464"/>
            <a:ext cx="445862" cy="4737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7</a:t>
            </a:fld>
            <a:endParaRPr lang="en-US" sz="700" b="0"/>
          </a:p>
        </p:txBody>
      </p:sp>
      <p:sp>
        <p:nvSpPr>
          <p:cNvPr id="5123" name="TextBox 2"/>
          <p:cNvSpPr txBox="1">
            <a:spLocks noChangeArrowheads="1"/>
          </p:cNvSpPr>
          <p:nvPr/>
        </p:nvSpPr>
        <p:spPr bwMode="auto">
          <a:xfrm>
            <a:off x="573088" y="169863"/>
            <a:ext cx="6463564"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r>
              <a:rPr lang="en-US" sz="3500" dirty="0" smtClean="0">
                <a:solidFill>
                  <a:schemeClr val="tx1">
                    <a:lumMod val="75000"/>
                    <a:lumOff val="25000"/>
                  </a:schemeClr>
                </a:solidFill>
              </a:rPr>
              <a:t>Write with the Reader in Mind</a:t>
            </a:r>
            <a:endParaRPr lang="en-US" sz="3500" dirty="0">
              <a:solidFill>
                <a:schemeClr val="tx1">
                  <a:lumMod val="75000"/>
                  <a:lumOff val="25000"/>
                </a:schemeClr>
              </a:solidFill>
            </a:endParaRPr>
          </a:p>
        </p:txBody>
      </p:sp>
      <p:sp>
        <p:nvSpPr>
          <p:cNvPr id="4" name="TextBox 3"/>
          <p:cNvSpPr txBox="1"/>
          <p:nvPr/>
        </p:nvSpPr>
        <p:spPr>
          <a:xfrm>
            <a:off x="573088" y="1411941"/>
            <a:ext cx="8199851" cy="4862870"/>
          </a:xfrm>
          <a:prstGeom prst="rect">
            <a:avLst/>
          </a:prstGeom>
          <a:noFill/>
        </p:spPr>
        <p:txBody>
          <a:bodyPr wrap="square">
            <a:spAutoFit/>
          </a:bodyPr>
          <a:lstStyle/>
          <a:p>
            <a:pPr marL="285750" indent="-285750">
              <a:spcAft>
                <a:spcPts val="1200"/>
              </a:spcAft>
              <a:buFont typeface="Arial" pitchFamily="34" charset="0"/>
              <a:buChar char="•"/>
              <a:defRPr/>
            </a:pPr>
            <a:r>
              <a:rPr lang="en-US" sz="2800" dirty="0" smtClean="0">
                <a:solidFill>
                  <a:srgbClr val="18274B"/>
                </a:solidFill>
              </a:rPr>
              <a:t>Info is interpreted more easily when in places where readers </a:t>
            </a:r>
            <a:r>
              <a:rPr lang="en-US" sz="2800" dirty="0" smtClean="0">
                <a:solidFill>
                  <a:srgbClr val="FF0000"/>
                </a:solidFill>
              </a:rPr>
              <a:t>expect</a:t>
            </a:r>
            <a:r>
              <a:rPr lang="en-US" sz="2800" dirty="0" smtClean="0">
                <a:solidFill>
                  <a:srgbClr val="18274B"/>
                </a:solidFill>
              </a:rPr>
              <a:t> to find it</a:t>
            </a:r>
          </a:p>
          <a:p>
            <a:pPr marL="285750" indent="-285750">
              <a:spcAft>
                <a:spcPts val="1200"/>
              </a:spcAft>
              <a:buFont typeface="Arial" pitchFamily="34" charset="0"/>
              <a:buChar char="•"/>
              <a:defRPr/>
            </a:pPr>
            <a:r>
              <a:rPr lang="en-US" sz="2800" dirty="0" smtClean="0">
                <a:solidFill>
                  <a:srgbClr val="18274B"/>
                </a:solidFill>
              </a:rPr>
              <a:t>The needs of the reader affect the interpretation not only of tables but also of the text itself</a:t>
            </a:r>
          </a:p>
          <a:p>
            <a:pPr marL="285750" indent="-285750">
              <a:spcAft>
                <a:spcPts val="1200"/>
              </a:spcAft>
              <a:buFont typeface="Arial" pitchFamily="34" charset="0"/>
              <a:buChar char="•"/>
              <a:defRPr/>
            </a:pPr>
            <a:r>
              <a:rPr lang="en-US" sz="2800" dirty="0" smtClean="0"/>
              <a:t>Readers have fixed expectations about where in the structure of text they encounter items of substance</a:t>
            </a:r>
          </a:p>
          <a:p>
            <a:pPr marL="285750" indent="-285750">
              <a:spcAft>
                <a:spcPts val="1200"/>
              </a:spcAft>
              <a:buFont typeface="Arial" pitchFamily="34" charset="0"/>
              <a:buChar char="•"/>
              <a:defRPr/>
            </a:pPr>
            <a:r>
              <a:rPr lang="en-US" sz="2800" dirty="0" smtClean="0">
                <a:solidFill>
                  <a:srgbClr val="18274B"/>
                </a:solidFill>
              </a:rPr>
              <a:t>You can therefore learn how to have </a:t>
            </a:r>
            <a:r>
              <a:rPr lang="en-US" sz="2800" dirty="0" smtClean="0">
                <a:solidFill>
                  <a:srgbClr val="009600"/>
                </a:solidFill>
              </a:rPr>
              <a:t>better control</a:t>
            </a:r>
            <a:r>
              <a:rPr lang="en-US" sz="2800" dirty="0" smtClean="0">
                <a:solidFill>
                  <a:srgbClr val="18274B"/>
                </a:solidFill>
              </a:rPr>
              <a:t> over which data is emphasized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p:txBody>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fld id="{5415CBBC-9829-4A5A-9092-7E5CF00378B7}" type="slidenum">
              <a:rPr lang="en-US" sz="700" b="0"/>
              <a:pPr eaLnBrk="1" hangingPunct="1"/>
              <a:t>8</a:t>
            </a:fld>
            <a:endParaRPr lang="en-US" sz="700" b="0"/>
          </a:p>
        </p:txBody>
      </p:sp>
      <p:sp>
        <p:nvSpPr>
          <p:cNvPr id="5123" name="TextBox 2"/>
          <p:cNvSpPr txBox="1">
            <a:spLocks noChangeArrowheads="1"/>
          </p:cNvSpPr>
          <p:nvPr/>
        </p:nvSpPr>
        <p:spPr bwMode="auto">
          <a:xfrm>
            <a:off x="573088" y="169863"/>
            <a:ext cx="6463564"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cs typeface="Arial" pitchFamily="34" charset="0"/>
              </a:defRPr>
            </a:lvl1pPr>
            <a:lvl2pPr marL="742950" indent="-285750" eaLnBrk="0" hangingPunct="0">
              <a:defRPr sz="1400" b="1">
                <a:solidFill>
                  <a:schemeClr val="tx1"/>
                </a:solidFill>
                <a:latin typeface="Arial" pitchFamily="34" charset="0"/>
                <a:cs typeface="Arial" pitchFamily="34" charset="0"/>
              </a:defRPr>
            </a:lvl2pPr>
            <a:lvl3pPr marL="1143000" indent="-228600" eaLnBrk="0" hangingPunct="0">
              <a:defRPr sz="1400" b="1">
                <a:solidFill>
                  <a:schemeClr val="tx1"/>
                </a:solidFill>
                <a:latin typeface="Arial" pitchFamily="34" charset="0"/>
                <a:cs typeface="Arial" pitchFamily="34" charset="0"/>
              </a:defRPr>
            </a:lvl3pPr>
            <a:lvl4pPr marL="1600200" indent="-228600" eaLnBrk="0" hangingPunct="0">
              <a:defRPr sz="1400" b="1">
                <a:solidFill>
                  <a:schemeClr val="tx1"/>
                </a:solidFill>
                <a:latin typeface="Arial" pitchFamily="34" charset="0"/>
                <a:cs typeface="Arial" pitchFamily="34" charset="0"/>
              </a:defRPr>
            </a:lvl4pPr>
            <a:lvl5pPr marL="2057400" indent="-228600" eaLnBrk="0" hangingPunct="0">
              <a:defRPr sz="1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cs typeface="Arial" pitchFamily="34" charset="0"/>
              </a:defRPr>
            </a:lvl9pPr>
          </a:lstStyle>
          <a:p>
            <a:pPr eaLnBrk="1" hangingPunct="1"/>
            <a:r>
              <a:rPr lang="en-US" sz="3500" dirty="0" smtClean="0">
                <a:solidFill>
                  <a:schemeClr val="tx1">
                    <a:lumMod val="75000"/>
                    <a:lumOff val="25000"/>
                  </a:schemeClr>
                </a:solidFill>
              </a:rPr>
              <a:t>Write with the Reader in Mind</a:t>
            </a:r>
            <a:endParaRPr lang="en-US" sz="3500" dirty="0">
              <a:solidFill>
                <a:schemeClr val="tx1">
                  <a:lumMod val="75000"/>
                  <a:lumOff val="25000"/>
                </a:schemeClr>
              </a:solidFill>
            </a:endParaRPr>
          </a:p>
        </p:txBody>
      </p:sp>
      <p:sp>
        <p:nvSpPr>
          <p:cNvPr id="4" name="TextBox 3"/>
          <p:cNvSpPr txBox="1"/>
          <p:nvPr/>
        </p:nvSpPr>
        <p:spPr>
          <a:xfrm>
            <a:off x="573088" y="1204743"/>
            <a:ext cx="8199851" cy="4862870"/>
          </a:xfrm>
          <a:prstGeom prst="rect">
            <a:avLst/>
          </a:prstGeom>
          <a:noFill/>
        </p:spPr>
        <p:txBody>
          <a:bodyPr wrap="square">
            <a:spAutoFit/>
          </a:bodyPr>
          <a:lstStyle/>
          <a:p>
            <a:pPr marL="285750" indent="-285750">
              <a:spcAft>
                <a:spcPts val="1200"/>
              </a:spcAft>
              <a:buFont typeface="Arial" pitchFamily="34" charset="0"/>
              <a:buChar char="•"/>
              <a:defRPr/>
            </a:pPr>
            <a:r>
              <a:rPr lang="en-US" sz="2800" dirty="0" smtClean="0"/>
              <a:t>Readers have certain expectations for each </a:t>
            </a:r>
            <a:r>
              <a:rPr lang="en-US" sz="2800" dirty="0" smtClean="0">
                <a:solidFill>
                  <a:schemeClr val="accent3">
                    <a:lumMod val="50000"/>
                  </a:schemeClr>
                </a:solidFill>
              </a:rPr>
              <a:t>“unit of discourse”</a:t>
            </a:r>
          </a:p>
          <a:p>
            <a:pPr marL="285750" indent="-285750">
              <a:spcAft>
                <a:spcPts val="1200"/>
              </a:spcAft>
              <a:buFont typeface="Arial" pitchFamily="34" charset="0"/>
              <a:buChar char="•"/>
              <a:defRPr/>
            </a:pPr>
            <a:r>
              <a:rPr lang="en-US" sz="2800" dirty="0" smtClean="0">
                <a:solidFill>
                  <a:srgbClr val="18274B"/>
                </a:solidFill>
              </a:rPr>
              <a:t>When these “units” are confused, readers are confused; readers search for info in certain places</a:t>
            </a:r>
          </a:p>
          <a:p>
            <a:pPr marL="285750" indent="-285750">
              <a:spcAft>
                <a:spcPts val="1200"/>
              </a:spcAft>
              <a:buFont typeface="Arial" pitchFamily="34" charset="0"/>
              <a:buChar char="•"/>
              <a:defRPr/>
            </a:pPr>
            <a:r>
              <a:rPr lang="en-US" sz="2800" dirty="0" smtClean="0">
                <a:solidFill>
                  <a:srgbClr val="18274B"/>
                </a:solidFill>
              </a:rPr>
              <a:t>If </a:t>
            </a:r>
            <a:r>
              <a:rPr lang="en-US" sz="2800" dirty="0" smtClean="0"/>
              <a:t>these structural expectations are violated, readers are forced to divert energy to unraveling structure</a:t>
            </a:r>
          </a:p>
          <a:p>
            <a:pPr marL="285750" indent="-285750">
              <a:spcAft>
                <a:spcPts val="1200"/>
              </a:spcAft>
              <a:buFont typeface="Arial" pitchFamily="34" charset="0"/>
              <a:buChar char="•"/>
              <a:defRPr/>
            </a:pPr>
            <a:r>
              <a:rPr lang="en-US" sz="2800" dirty="0" smtClean="0"/>
              <a:t>As the complexity of the context increases </a:t>
            </a:r>
            <a:r>
              <a:rPr lang="en-US" sz="2800" dirty="0" smtClean="0">
                <a:solidFill>
                  <a:srgbClr val="FF0000"/>
                </a:solidFill>
              </a:rPr>
              <a:t>so does the possibility of misinterpretation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F8EB1C9-2BDD-4AFA-9138-F8D56E39F279}" type="slidenum">
              <a:rPr lang="en-US" smtClean="0"/>
              <a:pPr/>
              <a:t>9</a:t>
            </a:fld>
            <a:endParaRPr lang="en-US"/>
          </a:p>
        </p:txBody>
      </p:sp>
      <p:sp>
        <p:nvSpPr>
          <p:cNvPr id="3" name="Rectangle 2"/>
          <p:cNvSpPr/>
          <p:nvPr/>
        </p:nvSpPr>
        <p:spPr>
          <a:xfrm>
            <a:off x="1488142" y="1474908"/>
            <a:ext cx="6172200" cy="3477875"/>
          </a:xfrm>
          <a:prstGeom prst="rect">
            <a:avLst/>
          </a:prstGeom>
        </p:spPr>
        <p:txBody>
          <a:bodyPr wrap="square" anchor="ctr">
            <a:spAutoFit/>
          </a:bodyPr>
          <a:lstStyle/>
          <a:p>
            <a:pPr marL="285750" indent="-285750" algn="ctr">
              <a:spcAft>
                <a:spcPts val="1200"/>
              </a:spcAft>
              <a:defRPr/>
            </a:pPr>
            <a:r>
              <a:rPr lang="en-US" sz="5500" dirty="0" smtClean="0">
                <a:solidFill>
                  <a:schemeClr val="tx1">
                    <a:lumMod val="75000"/>
                    <a:lumOff val="25000"/>
                  </a:schemeClr>
                </a:solidFill>
              </a:rPr>
              <a:t>Reader Expectations for the Structure of Scientific Writing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CCDON ppt template">
  <a:themeElements>
    <a:clrScheme name="Putnam Standard">
      <a:dk1>
        <a:srgbClr val="18274B"/>
      </a:dk1>
      <a:lt1>
        <a:srgbClr val="FFFFFF"/>
      </a:lt1>
      <a:dk2>
        <a:srgbClr val="666699"/>
      </a:dk2>
      <a:lt2>
        <a:srgbClr val="009900"/>
      </a:lt2>
      <a:accent1>
        <a:srgbClr val="18274B"/>
      </a:accent1>
      <a:accent2>
        <a:srgbClr val="666699"/>
      </a:accent2>
      <a:accent3>
        <a:srgbClr val="CCCCFF"/>
      </a:accent3>
      <a:accent4>
        <a:srgbClr val="DD9B08"/>
      </a:accent4>
      <a:accent5>
        <a:srgbClr val="C0C0C0"/>
      </a:accent5>
      <a:accent6>
        <a:srgbClr val="808080"/>
      </a:accent6>
      <a:hlink>
        <a:srgbClr val="009900"/>
      </a:hlink>
      <a:folHlink>
        <a:srgbClr val="DD9B08"/>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solidFill>
          <a:schemeClr val="bg1"/>
        </a:solidFill>
        <a:ln w="9525" cap="flat" cmpd="sng" algn="ctr">
          <a:solidFill>
            <a:schemeClr val="tx1"/>
          </a:solidFill>
          <a:prstDash val="solid"/>
          <a:round/>
          <a:headEnd type="none" w="med" len="med"/>
          <a:tailEnd type="none" w="med" len="med"/>
        </a:ln>
        <a:effec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18274B"/>
        </a:dk1>
        <a:lt1>
          <a:srgbClr val="FFFFFF"/>
        </a:lt1>
        <a:dk2>
          <a:srgbClr val="000000"/>
        </a:dk2>
        <a:lt2>
          <a:srgbClr val="DD9B08"/>
        </a:lt2>
        <a:accent1>
          <a:srgbClr val="BBE0E3"/>
        </a:accent1>
        <a:accent2>
          <a:srgbClr val="333399"/>
        </a:accent2>
        <a:accent3>
          <a:srgbClr val="FFFFFF"/>
        </a:accent3>
        <a:accent4>
          <a:srgbClr val="13203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14">
        <a:dk1>
          <a:srgbClr val="18274B"/>
        </a:dk1>
        <a:lt1>
          <a:srgbClr val="FFFFFF"/>
        </a:lt1>
        <a:dk2>
          <a:srgbClr val="18274B"/>
        </a:dk2>
        <a:lt2>
          <a:srgbClr val="808080"/>
        </a:lt2>
        <a:accent1>
          <a:srgbClr val="18274B"/>
        </a:accent1>
        <a:accent2>
          <a:srgbClr val="666699"/>
        </a:accent2>
        <a:accent3>
          <a:srgbClr val="FFFFFF"/>
        </a:accent3>
        <a:accent4>
          <a:srgbClr val="13203F"/>
        </a:accent4>
        <a:accent5>
          <a:srgbClr val="ABACB1"/>
        </a:accent5>
        <a:accent6>
          <a:srgbClr val="5C5C8A"/>
        </a:accent6>
        <a:hlink>
          <a:srgbClr val="CCCCFF"/>
        </a:hlink>
        <a:folHlink>
          <a:srgbClr val="DD9B0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CCDON ppt template Dec 2015">
  <a:themeElements>
    <a:clrScheme name="Putnam Standard">
      <a:dk1>
        <a:srgbClr val="18274B"/>
      </a:dk1>
      <a:lt1>
        <a:srgbClr val="FFFFFF"/>
      </a:lt1>
      <a:dk2>
        <a:srgbClr val="666699"/>
      </a:dk2>
      <a:lt2>
        <a:srgbClr val="009900"/>
      </a:lt2>
      <a:accent1>
        <a:srgbClr val="18274B"/>
      </a:accent1>
      <a:accent2>
        <a:srgbClr val="666699"/>
      </a:accent2>
      <a:accent3>
        <a:srgbClr val="CCCCFF"/>
      </a:accent3>
      <a:accent4>
        <a:srgbClr val="DD9B08"/>
      </a:accent4>
      <a:accent5>
        <a:srgbClr val="C0C0C0"/>
      </a:accent5>
      <a:accent6>
        <a:srgbClr val="808080"/>
      </a:accent6>
      <a:hlink>
        <a:srgbClr val="009900"/>
      </a:hlink>
      <a:folHlink>
        <a:srgbClr val="DD9B08"/>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solidFill>
          <a:schemeClr val="bg1"/>
        </a:solidFill>
        <a:ln w="9525" cap="flat" cmpd="sng" algn="ctr">
          <a:solidFill>
            <a:schemeClr val="tx1"/>
          </a:solidFill>
          <a:prstDash val="solid"/>
          <a:round/>
          <a:headEnd type="none" w="med" len="med"/>
          <a:tailEnd type="none" w="med" len="med"/>
        </a:ln>
        <a:effec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18274B"/>
        </a:dk1>
        <a:lt1>
          <a:srgbClr val="FFFFFF"/>
        </a:lt1>
        <a:dk2>
          <a:srgbClr val="000000"/>
        </a:dk2>
        <a:lt2>
          <a:srgbClr val="DD9B08"/>
        </a:lt2>
        <a:accent1>
          <a:srgbClr val="BBE0E3"/>
        </a:accent1>
        <a:accent2>
          <a:srgbClr val="333399"/>
        </a:accent2>
        <a:accent3>
          <a:srgbClr val="FFFFFF"/>
        </a:accent3>
        <a:accent4>
          <a:srgbClr val="13203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14">
        <a:dk1>
          <a:srgbClr val="18274B"/>
        </a:dk1>
        <a:lt1>
          <a:srgbClr val="FFFFFF"/>
        </a:lt1>
        <a:dk2>
          <a:srgbClr val="18274B"/>
        </a:dk2>
        <a:lt2>
          <a:srgbClr val="808080"/>
        </a:lt2>
        <a:accent1>
          <a:srgbClr val="18274B"/>
        </a:accent1>
        <a:accent2>
          <a:srgbClr val="666699"/>
        </a:accent2>
        <a:accent3>
          <a:srgbClr val="FFFFFF"/>
        </a:accent3>
        <a:accent4>
          <a:srgbClr val="13203F"/>
        </a:accent4>
        <a:accent5>
          <a:srgbClr val="ABACB1"/>
        </a:accent5>
        <a:accent6>
          <a:srgbClr val="5C5C8A"/>
        </a:accent6>
        <a:hlink>
          <a:srgbClr val="CCCCFF"/>
        </a:hlink>
        <a:folHlink>
          <a:srgbClr val="DD9B0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ACCDON ppt template</Template>
  <TotalTime>22157</TotalTime>
  <Words>2295</Words>
  <Application>Microsoft Office PowerPoint</Application>
  <PresentationFormat>On-screen Show (4:3)</PresentationFormat>
  <Paragraphs>313</Paragraphs>
  <Slides>38</Slides>
  <Notes>1</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ACCDON ppt template</vt:lpstr>
      <vt:lpstr>ACCDON ppt template Dec 2015</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About Accdon / LetPub</vt:lpstr>
      <vt:lpstr>Where We Are</vt:lpstr>
      <vt:lpstr>About Accdon / LetPub</vt:lpstr>
    </vt:vector>
  </TitlesOfParts>
  <Company>ACCDON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Accdon</dc:creator>
  <cp:lastModifiedBy>Accdon</cp:lastModifiedBy>
  <cp:revision>1777</cp:revision>
  <cp:lastPrinted>2015-12-05T14:52:19Z</cp:lastPrinted>
  <dcterms:created xsi:type="dcterms:W3CDTF">2013-03-26T17:54:21Z</dcterms:created>
  <dcterms:modified xsi:type="dcterms:W3CDTF">2016-12-05T21:55:24Z</dcterms:modified>
</cp:coreProperties>
</file>